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notesSlides/notesSlide8.xml" ContentType="application/vnd.openxmlformats-officedocument.presentationml.notesSlide+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notesSlides/notesSlide11.xml" ContentType="application/vnd.openxmlformats-officedocument.presentationml.notesSlide+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handoutMasterIdLst>
    <p:handoutMasterId r:id="rId32"/>
  </p:handoutMasterIdLst>
  <p:sldIdLst>
    <p:sldId id="350" r:id="rId2"/>
    <p:sldId id="351" r:id="rId3"/>
    <p:sldId id="383" r:id="rId4"/>
    <p:sldId id="352" r:id="rId5"/>
    <p:sldId id="353" r:id="rId6"/>
    <p:sldId id="379" r:id="rId7"/>
    <p:sldId id="382" r:id="rId8"/>
    <p:sldId id="385" r:id="rId9"/>
    <p:sldId id="386" r:id="rId10"/>
    <p:sldId id="361" r:id="rId11"/>
    <p:sldId id="362" r:id="rId12"/>
    <p:sldId id="363" r:id="rId13"/>
    <p:sldId id="364" r:id="rId14"/>
    <p:sldId id="365" r:id="rId15"/>
    <p:sldId id="366" r:id="rId16"/>
    <p:sldId id="367" r:id="rId17"/>
    <p:sldId id="368" r:id="rId18"/>
    <p:sldId id="369" r:id="rId19"/>
    <p:sldId id="370" r:id="rId20"/>
    <p:sldId id="375" r:id="rId21"/>
    <p:sldId id="377" r:id="rId22"/>
    <p:sldId id="327" r:id="rId23"/>
    <p:sldId id="378" r:id="rId24"/>
    <p:sldId id="357" r:id="rId25"/>
    <p:sldId id="287" r:id="rId26"/>
    <p:sldId id="373" r:id="rId27"/>
    <p:sldId id="384" r:id="rId28"/>
    <p:sldId id="285" r:id="rId29"/>
    <p:sldId id="284" r:id="rId30"/>
  </p:sldIdLst>
  <p:sldSz cx="24387175" cy="13716000"/>
  <p:notesSz cx="7010400" cy="9296400"/>
  <p:custDataLst>
    <p:tags r:id="rId33"/>
  </p:custDataLst>
  <p:defaultTextStyle>
    <a:defPPr>
      <a:defRPr lang="fr-FR"/>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61" userDrawn="1">
          <p15:clr>
            <a:srgbClr val="A4A3A4"/>
          </p15:clr>
        </p15:guide>
        <p15:guide id="2" orient="horz" pos="6216" userDrawn="1">
          <p15:clr>
            <a:srgbClr val="A4A3A4"/>
          </p15:clr>
        </p15:guide>
        <p15:guide id="3" pos="768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élanie Rourke" initials="MR" lastIdx="9" clrIdx="0">
    <p:extLst>
      <p:ext uri="{19B8F6BF-5375-455C-9EA6-DF929625EA0E}">
        <p15:presenceInfo xmlns:p15="http://schemas.microsoft.com/office/powerpoint/2012/main" userId="S-1-5-21-4226757787-2080697864-660606538-1461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2A55"/>
    <a:srgbClr val="000000"/>
    <a:srgbClr val="4E5B73"/>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6346" autoAdjust="0"/>
  </p:normalViewPr>
  <p:slideViewPr>
    <p:cSldViewPr snapToGrid="0" snapToObjects="1">
      <p:cViewPr>
        <p:scale>
          <a:sx n="30" d="100"/>
          <a:sy n="30" d="100"/>
        </p:scale>
        <p:origin x="1840" y="1016"/>
      </p:cViewPr>
      <p:guideLst>
        <p:guide orient="horz" pos="5561"/>
        <p:guide orient="horz" pos="6216"/>
        <p:guide pos="7681"/>
      </p:guideLst>
    </p:cSldViewPr>
  </p:slideViewPr>
  <p:notesTextViewPr>
    <p:cViewPr>
      <p:scale>
        <a:sx n="3" d="2"/>
        <a:sy n="3" d="2"/>
      </p:scale>
      <p:origin x="0" y="0"/>
    </p:cViewPr>
  </p:notesTextViewPr>
  <p:sorterViewPr>
    <p:cViewPr varScale="1">
      <p:scale>
        <a:sx n="100" d="100"/>
        <a:sy n="100" d="100"/>
      </p:scale>
      <p:origin x="0" y="-84404"/>
    </p:cViewPr>
  </p:sorterViewPr>
  <p:notesViewPr>
    <p:cSldViewPr snapToGrid="0" snapToObjects="1" showGuides="1">
      <p:cViewPr varScale="1">
        <p:scale>
          <a:sx n="62" d="100"/>
          <a:sy n="62" d="100"/>
        </p:scale>
        <p:origin x="261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951EA8B-6097-3C40-A2A9-D1A81574A21C}"/>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dirty="0"/>
          </a:p>
        </p:txBody>
      </p:sp>
      <p:sp>
        <p:nvSpPr>
          <p:cNvPr id="3" name="Espace réservé de la date 2">
            <a:extLst>
              <a:ext uri="{FF2B5EF4-FFF2-40B4-BE49-F238E27FC236}">
                <a16:creationId xmlns:a16="http://schemas.microsoft.com/office/drawing/2014/main" id="{66021394-C298-9242-AEC6-42A2E746FC88}"/>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DD2F266-A183-A947-8D16-3FCF859B7092}" type="datetimeFigureOut">
              <a:rPr lang="en-CA" smtClean="0"/>
              <a:t>2020-12-21</a:t>
            </a:fld>
            <a:endParaRPr lang="en-CA" dirty="0"/>
          </a:p>
        </p:txBody>
      </p:sp>
      <p:sp>
        <p:nvSpPr>
          <p:cNvPr id="4" name="Espace réservé du pied de page 3">
            <a:extLst>
              <a:ext uri="{FF2B5EF4-FFF2-40B4-BE49-F238E27FC236}">
                <a16:creationId xmlns:a16="http://schemas.microsoft.com/office/drawing/2014/main" id="{040A2F57-EBB5-0C47-ABE0-A9DA7ED360EA}"/>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5" name="Espace réservé du numéro de diapositive 4">
            <a:extLst>
              <a:ext uri="{FF2B5EF4-FFF2-40B4-BE49-F238E27FC236}">
                <a16:creationId xmlns:a16="http://schemas.microsoft.com/office/drawing/2014/main" id="{0E009F76-9FEA-2A44-8E2E-FB8543AA51EB}"/>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BF2D903-EF84-0146-ACDB-F5DB8CBE6E7B}" type="slidenum">
              <a:rPr lang="en-CA" smtClean="0"/>
              <a:t>‹#›</a:t>
            </a:fld>
            <a:endParaRPr lang="en-CA" dirty="0"/>
          </a:p>
        </p:txBody>
      </p:sp>
    </p:spTree>
    <p:extLst>
      <p:ext uri="{BB962C8B-B14F-4D97-AF65-F5344CB8AC3E}">
        <p14:creationId xmlns:p14="http://schemas.microsoft.com/office/powerpoint/2010/main" val="2655889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158CEB4-EE8A-4691-9754-0377ED3C856A}" type="datetimeFigureOut">
              <a:rPr lang="en-CA" smtClean="0"/>
              <a:t>2020-12-21</a:t>
            </a:fld>
            <a:endParaRPr lang="en-CA" dirty="0"/>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CA"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32C9A2A-8FEE-4857-A891-DC1BF433456B}" type="slidenum">
              <a:rPr lang="en-CA" smtClean="0"/>
              <a:t>‹#›</a:t>
            </a:fld>
            <a:endParaRPr lang="en-CA" dirty="0"/>
          </a:p>
        </p:txBody>
      </p:sp>
    </p:spTree>
    <p:extLst>
      <p:ext uri="{BB962C8B-B14F-4D97-AF65-F5344CB8AC3E}">
        <p14:creationId xmlns:p14="http://schemas.microsoft.com/office/powerpoint/2010/main" val="281288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a:t>
            </a:fld>
            <a:endParaRPr lang="en-CA" dirty="0"/>
          </a:p>
        </p:txBody>
      </p:sp>
    </p:spTree>
    <p:extLst>
      <p:ext uri="{BB962C8B-B14F-4D97-AF65-F5344CB8AC3E}">
        <p14:creationId xmlns:p14="http://schemas.microsoft.com/office/powerpoint/2010/main" val="3294410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13</a:t>
            </a:fld>
            <a:endParaRPr lang="en-CA" dirty="0"/>
          </a:p>
        </p:txBody>
      </p:sp>
    </p:spTree>
    <p:extLst>
      <p:ext uri="{BB962C8B-B14F-4D97-AF65-F5344CB8AC3E}">
        <p14:creationId xmlns:p14="http://schemas.microsoft.com/office/powerpoint/2010/main" val="810233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14</a:t>
            </a:fld>
            <a:endParaRPr lang="en-CA" dirty="0"/>
          </a:p>
        </p:txBody>
      </p:sp>
    </p:spTree>
    <p:extLst>
      <p:ext uri="{BB962C8B-B14F-4D97-AF65-F5344CB8AC3E}">
        <p14:creationId xmlns:p14="http://schemas.microsoft.com/office/powerpoint/2010/main" val="3341419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15</a:t>
            </a:fld>
            <a:endParaRPr lang="en-CA" dirty="0"/>
          </a:p>
        </p:txBody>
      </p:sp>
    </p:spTree>
    <p:extLst>
      <p:ext uri="{BB962C8B-B14F-4D97-AF65-F5344CB8AC3E}">
        <p14:creationId xmlns:p14="http://schemas.microsoft.com/office/powerpoint/2010/main" val="825849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16</a:t>
            </a:fld>
            <a:endParaRPr lang="en-CA" dirty="0"/>
          </a:p>
        </p:txBody>
      </p:sp>
    </p:spTree>
    <p:extLst>
      <p:ext uri="{BB962C8B-B14F-4D97-AF65-F5344CB8AC3E}">
        <p14:creationId xmlns:p14="http://schemas.microsoft.com/office/powerpoint/2010/main" val="3227206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17</a:t>
            </a:fld>
            <a:endParaRPr lang="en-CA" dirty="0"/>
          </a:p>
        </p:txBody>
      </p:sp>
    </p:spTree>
    <p:extLst>
      <p:ext uri="{BB962C8B-B14F-4D97-AF65-F5344CB8AC3E}">
        <p14:creationId xmlns:p14="http://schemas.microsoft.com/office/powerpoint/2010/main" val="1729520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18</a:t>
            </a:fld>
            <a:endParaRPr lang="en-CA" dirty="0"/>
          </a:p>
        </p:txBody>
      </p:sp>
    </p:spTree>
    <p:extLst>
      <p:ext uri="{BB962C8B-B14F-4D97-AF65-F5344CB8AC3E}">
        <p14:creationId xmlns:p14="http://schemas.microsoft.com/office/powerpoint/2010/main" val="4201927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19</a:t>
            </a:fld>
            <a:endParaRPr lang="en-CA" dirty="0"/>
          </a:p>
        </p:txBody>
      </p:sp>
    </p:spTree>
    <p:extLst>
      <p:ext uri="{BB962C8B-B14F-4D97-AF65-F5344CB8AC3E}">
        <p14:creationId xmlns:p14="http://schemas.microsoft.com/office/powerpoint/2010/main" val="284076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20</a:t>
            </a:fld>
            <a:endParaRPr lang="en-CA" dirty="0"/>
          </a:p>
        </p:txBody>
      </p:sp>
    </p:spTree>
    <p:extLst>
      <p:ext uri="{BB962C8B-B14F-4D97-AF65-F5344CB8AC3E}">
        <p14:creationId xmlns:p14="http://schemas.microsoft.com/office/powerpoint/2010/main" val="2054900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21</a:t>
            </a:fld>
            <a:endParaRPr lang="en-CA"/>
          </a:p>
        </p:txBody>
      </p:sp>
    </p:spTree>
    <p:extLst>
      <p:ext uri="{BB962C8B-B14F-4D97-AF65-F5344CB8AC3E}">
        <p14:creationId xmlns:p14="http://schemas.microsoft.com/office/powerpoint/2010/main" val="1832600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23</a:t>
            </a:fld>
            <a:endParaRPr lang="en-CA"/>
          </a:p>
        </p:txBody>
      </p:sp>
    </p:spTree>
    <p:extLst>
      <p:ext uri="{BB962C8B-B14F-4D97-AF65-F5344CB8AC3E}">
        <p14:creationId xmlns:p14="http://schemas.microsoft.com/office/powerpoint/2010/main" val="190869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a:t>
            </a:fld>
            <a:endParaRPr lang="en-CA" dirty="0"/>
          </a:p>
        </p:txBody>
      </p:sp>
    </p:spTree>
    <p:extLst>
      <p:ext uri="{BB962C8B-B14F-4D97-AF65-F5344CB8AC3E}">
        <p14:creationId xmlns:p14="http://schemas.microsoft.com/office/powerpoint/2010/main" val="771799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24</a:t>
            </a:fld>
            <a:endParaRPr lang="en-CA"/>
          </a:p>
        </p:txBody>
      </p:sp>
    </p:spTree>
    <p:extLst>
      <p:ext uri="{BB962C8B-B14F-4D97-AF65-F5344CB8AC3E}">
        <p14:creationId xmlns:p14="http://schemas.microsoft.com/office/powerpoint/2010/main" val="2843653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25</a:t>
            </a:fld>
            <a:endParaRPr lang="en-CA"/>
          </a:p>
        </p:txBody>
      </p:sp>
    </p:spTree>
    <p:extLst>
      <p:ext uri="{BB962C8B-B14F-4D97-AF65-F5344CB8AC3E}">
        <p14:creationId xmlns:p14="http://schemas.microsoft.com/office/powerpoint/2010/main" val="3071552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28</a:t>
            </a:fld>
            <a:endParaRPr lang="en-CA" dirty="0"/>
          </a:p>
        </p:txBody>
      </p:sp>
    </p:spTree>
    <p:extLst>
      <p:ext uri="{BB962C8B-B14F-4D97-AF65-F5344CB8AC3E}">
        <p14:creationId xmlns:p14="http://schemas.microsoft.com/office/powerpoint/2010/main" val="1758429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29</a:t>
            </a:fld>
            <a:endParaRPr lang="en-CA" dirty="0"/>
          </a:p>
        </p:txBody>
      </p:sp>
    </p:spTree>
    <p:extLst>
      <p:ext uri="{BB962C8B-B14F-4D97-AF65-F5344CB8AC3E}">
        <p14:creationId xmlns:p14="http://schemas.microsoft.com/office/powerpoint/2010/main" val="139471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a:t>
            </a:fld>
            <a:endParaRPr lang="en-CA"/>
          </a:p>
        </p:txBody>
      </p:sp>
    </p:spTree>
    <p:extLst>
      <p:ext uri="{BB962C8B-B14F-4D97-AF65-F5344CB8AC3E}">
        <p14:creationId xmlns:p14="http://schemas.microsoft.com/office/powerpoint/2010/main" val="107662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5</a:t>
            </a:fld>
            <a:endParaRPr lang="en-CA" dirty="0"/>
          </a:p>
        </p:txBody>
      </p:sp>
    </p:spTree>
    <p:extLst>
      <p:ext uri="{BB962C8B-B14F-4D97-AF65-F5344CB8AC3E}">
        <p14:creationId xmlns:p14="http://schemas.microsoft.com/office/powerpoint/2010/main" val="3535911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6</a:t>
            </a:fld>
            <a:endParaRPr lang="en-CA" dirty="0"/>
          </a:p>
        </p:txBody>
      </p:sp>
    </p:spTree>
    <p:extLst>
      <p:ext uri="{BB962C8B-B14F-4D97-AF65-F5344CB8AC3E}">
        <p14:creationId xmlns:p14="http://schemas.microsoft.com/office/powerpoint/2010/main" val="1520771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7</a:t>
            </a:fld>
            <a:endParaRPr lang="en-CA" dirty="0"/>
          </a:p>
        </p:txBody>
      </p:sp>
    </p:spTree>
    <p:extLst>
      <p:ext uri="{BB962C8B-B14F-4D97-AF65-F5344CB8AC3E}">
        <p14:creationId xmlns:p14="http://schemas.microsoft.com/office/powerpoint/2010/main" val="280430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10</a:t>
            </a:fld>
            <a:endParaRPr lang="en-CA" dirty="0"/>
          </a:p>
        </p:txBody>
      </p:sp>
    </p:spTree>
    <p:extLst>
      <p:ext uri="{BB962C8B-B14F-4D97-AF65-F5344CB8AC3E}">
        <p14:creationId xmlns:p14="http://schemas.microsoft.com/office/powerpoint/2010/main" val="3948485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11</a:t>
            </a:fld>
            <a:endParaRPr lang="en-CA" dirty="0"/>
          </a:p>
        </p:txBody>
      </p:sp>
    </p:spTree>
    <p:extLst>
      <p:ext uri="{BB962C8B-B14F-4D97-AF65-F5344CB8AC3E}">
        <p14:creationId xmlns:p14="http://schemas.microsoft.com/office/powerpoint/2010/main" val="2211516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12</a:t>
            </a:fld>
            <a:endParaRPr lang="en-CA" dirty="0"/>
          </a:p>
        </p:txBody>
      </p:sp>
    </p:spTree>
    <p:extLst>
      <p:ext uri="{BB962C8B-B14F-4D97-AF65-F5344CB8AC3E}">
        <p14:creationId xmlns:p14="http://schemas.microsoft.com/office/powerpoint/2010/main" val="3209855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38528"/>
            <a:ext cx="13716000" cy="7225367"/>
          </a:xfrm>
        </p:spPr>
        <p:txBody>
          <a:bodyPr anchor="b"/>
          <a:lstStyle>
            <a:lvl1pPr>
              <a:defRPr sz="11200" u="none">
                <a:solidFill>
                  <a:srgbClr val="FFFFFF"/>
                </a:solidFill>
              </a:defRPr>
            </a:lvl1pPr>
          </a:lstStyle>
          <a:p>
            <a:r>
              <a:rPr lang="en-CA" noProof="0" dirty="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6770" y="750145"/>
            <a:ext cx="5905330" cy="678102"/>
          </a:xfrm>
          <a:prstGeom prst="rect">
            <a:avLst/>
          </a:prstGeom>
        </p:spPr>
      </p:pic>
    </p:spTree>
    <p:extLst>
      <p:ext uri="{BB962C8B-B14F-4D97-AF65-F5344CB8AC3E}">
        <p14:creationId xmlns:p14="http://schemas.microsoft.com/office/powerpoint/2010/main" val="232319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5866" y="2342445"/>
            <a:ext cx="10488409" cy="3515928"/>
          </a:xfrm>
        </p:spPr>
        <p:txBody>
          <a:bodyPr/>
          <a:lstStyle/>
          <a:p>
            <a:r>
              <a:rPr lang="en-CA" noProof="0"/>
              <a:t>Click to edit master title style</a:t>
            </a:r>
          </a:p>
        </p:txBody>
      </p:sp>
      <p:sp>
        <p:nvSpPr>
          <p:cNvPr id="7" name="Espace réservé du numéro de diapositive 6"/>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9" name="Espace réservé du contenu 2"/>
          <p:cNvSpPr>
            <a:spLocks noGrp="1"/>
          </p:cNvSpPr>
          <p:nvPr>
            <p:ph idx="1" hasCustomPrompt="1"/>
          </p:nvPr>
        </p:nvSpPr>
        <p:spPr>
          <a:xfrm>
            <a:off x="853551" y="6524978"/>
            <a:ext cx="10490724" cy="5178072"/>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11" name="Espace réservé pour une image  10"/>
          <p:cNvSpPr>
            <a:spLocks noGrp="1"/>
          </p:cNvSpPr>
          <p:nvPr>
            <p:ph type="pic" sz="quarter" idx="13"/>
          </p:nvPr>
        </p:nvSpPr>
        <p:spPr>
          <a:xfrm>
            <a:off x="13462000" y="609601"/>
            <a:ext cx="10442575" cy="11093450"/>
          </a:xfrm>
        </p:spPr>
        <p:txBody>
          <a:bodyPr/>
          <a:lstStyle>
            <a:lvl1pPr algn="ctr">
              <a:defRPr/>
            </a:lvl1pPr>
          </a:lstStyle>
          <a:p>
            <a:endParaRPr lang="en-CA" noProof="0" dirty="0"/>
          </a:p>
        </p:txBody>
      </p:sp>
    </p:spTree>
    <p:extLst>
      <p:ext uri="{BB962C8B-B14F-4D97-AF65-F5344CB8AC3E}">
        <p14:creationId xmlns:p14="http://schemas.microsoft.com/office/powerpoint/2010/main" val="301418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7088BEF1-D3AD-E34F-A3B9-A73E884A7AB2}" type="slidenum">
              <a:rPr lang="fr-CA" smtClean="0"/>
              <a:t>‹#›</a:t>
            </a:fld>
            <a:endParaRPr lang="fr-CA" dirty="0"/>
          </a:p>
        </p:txBody>
      </p:sp>
      <p:sp>
        <p:nvSpPr>
          <p:cNvPr id="7" name="Espace réservé pour une image  10"/>
          <p:cNvSpPr>
            <a:spLocks noGrp="1"/>
          </p:cNvSpPr>
          <p:nvPr>
            <p:ph type="pic" sz="quarter" idx="13" hasCustomPrompt="1"/>
          </p:nvPr>
        </p:nvSpPr>
        <p:spPr>
          <a:xfrm>
            <a:off x="63" y="0"/>
            <a:ext cx="24387048" cy="12051792"/>
          </a:xfrm>
        </p:spPr>
        <p:txBody>
          <a:bodyPr anchor="ctr"/>
          <a:lstStyle>
            <a:lvl1pPr algn="ctr">
              <a:defRPr sz="4800" baseline="0">
                <a:latin typeface="+mj-lt"/>
              </a:defRPr>
            </a:lvl1pPr>
          </a:lstStyle>
          <a:p>
            <a:r>
              <a:rPr lang="en-CA" noProof="0" dirty="0"/>
              <a:t>Click on icon to insert image </a:t>
            </a:r>
            <a:br>
              <a:rPr lang="en-CA" noProof="0" dirty="0"/>
            </a:br>
            <a:r>
              <a:rPr lang="en-CA" noProof="0" dirty="0"/>
              <a:t>or drag and drop</a:t>
            </a:r>
          </a:p>
        </p:txBody>
      </p:sp>
    </p:spTree>
    <p:extLst>
      <p:ext uri="{BB962C8B-B14F-4D97-AF65-F5344CB8AC3E}">
        <p14:creationId xmlns:p14="http://schemas.microsoft.com/office/powerpoint/2010/main" val="386356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8" name="Espace réservé du texte 7"/>
          <p:cNvSpPr>
            <a:spLocks noGrp="1"/>
          </p:cNvSpPr>
          <p:nvPr>
            <p:ph type="body" sz="quarter" idx="13" hasCustomPrompt="1"/>
          </p:nvPr>
        </p:nvSpPr>
        <p:spPr>
          <a:xfrm>
            <a:off x="2386647" y="842096"/>
            <a:ext cx="19613880" cy="6692900"/>
          </a:xfrm>
        </p:spPr>
        <p:txBody>
          <a:bodyPr anchor="b"/>
          <a:lstStyle>
            <a:lvl1pPr marL="3175" indent="0" algn="ctr">
              <a:buFont typeface="Arial"/>
              <a:buNone/>
              <a:tabLst/>
              <a:defRPr sz="4800" b="0" i="1">
                <a:solidFill>
                  <a:srgbClr val="3F2A56"/>
                </a:solidFill>
                <a:latin typeface="+mj-lt"/>
              </a:defRPr>
            </a:lvl1pPr>
            <a:lvl2pPr marL="3175" indent="0" algn="ctr">
              <a:buNone/>
              <a:tabLst/>
              <a:defRPr sz="4800" b="0" i="1">
                <a:solidFill>
                  <a:srgbClr val="3F2A56"/>
                </a:solidFill>
                <a:latin typeface="+mj-lt"/>
              </a:defRPr>
            </a:lvl2pPr>
            <a:lvl3pPr marL="3175" indent="0" algn="ctr">
              <a:buNone/>
              <a:tabLst/>
              <a:defRPr sz="4800" b="0" i="1">
                <a:solidFill>
                  <a:srgbClr val="3F2A56"/>
                </a:solidFill>
                <a:latin typeface="+mj-lt"/>
              </a:defRPr>
            </a:lvl3pPr>
            <a:lvl4pPr marL="3175" indent="0" algn="ctr">
              <a:buNone/>
              <a:tabLst/>
              <a:defRPr sz="4800" b="0" i="1">
                <a:solidFill>
                  <a:srgbClr val="3F2A56"/>
                </a:solidFill>
                <a:latin typeface="+mj-lt"/>
              </a:defRPr>
            </a:lvl4pPr>
            <a:lvl5pPr marL="3175" indent="0" algn="ctr">
              <a:buFont typeface="Arial"/>
              <a:buNone/>
              <a:tabLst/>
              <a:defRPr sz="4800" b="0" i="1">
                <a:solidFill>
                  <a:srgbClr val="3F2A56"/>
                </a:solidFill>
                <a:latin typeface="+mj-lt"/>
              </a:defRPr>
            </a:lvl5pPr>
          </a:lstStyle>
          <a:p>
            <a:pPr lvl="0"/>
            <a:r>
              <a:rPr lang="en-CA" noProof="0" dirty="0"/>
              <a:t>Click to edit master text style</a:t>
            </a:r>
          </a:p>
        </p:txBody>
      </p:sp>
      <p:sp>
        <p:nvSpPr>
          <p:cNvPr id="9" name="Espace réservé du texte 2"/>
          <p:cNvSpPr>
            <a:spLocks noGrp="1"/>
          </p:cNvSpPr>
          <p:nvPr>
            <p:ph type="body" idx="1" hasCustomPrompt="1"/>
          </p:nvPr>
        </p:nvSpPr>
        <p:spPr>
          <a:xfrm>
            <a:off x="2385275" y="8882192"/>
            <a:ext cx="19616624" cy="639762"/>
          </a:xfrm>
        </p:spPr>
        <p:txBody>
          <a:bodyPr anchor="ctr"/>
          <a:lstStyle>
            <a:lvl1pPr marL="514350" indent="-514350" algn="ctr">
              <a:buFont typeface="Lucida Grande"/>
              <a:buChar char="—"/>
              <a:defRPr sz="32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noProof="0"/>
              <a:t>Name</a:t>
            </a:r>
          </a:p>
        </p:txBody>
      </p:sp>
    </p:spTree>
    <p:extLst>
      <p:ext uri="{BB962C8B-B14F-4D97-AF65-F5344CB8AC3E}">
        <p14:creationId xmlns:p14="http://schemas.microsoft.com/office/powerpoint/2010/main" val="130369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42353"/>
            <a:ext cx="13716000" cy="7225367"/>
          </a:xfrm>
        </p:spPr>
        <p:txBody>
          <a:bodyPr anchor="b"/>
          <a:lstStyle>
            <a:lvl1pPr>
              <a:defRPr sz="11200" u="none">
                <a:solidFill>
                  <a:srgbClr val="FFFFFF"/>
                </a:solidFill>
              </a:defRPr>
            </a:lvl1pPr>
          </a:lstStyle>
          <a:p>
            <a:r>
              <a:rPr lang="en-CA" noProof="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spTree>
    <p:extLst>
      <p:ext uri="{BB962C8B-B14F-4D97-AF65-F5344CB8AC3E}">
        <p14:creationId xmlns:p14="http://schemas.microsoft.com/office/powerpoint/2010/main" val="2319527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42353"/>
            <a:ext cx="13716000" cy="7225367"/>
          </a:xfrm>
        </p:spPr>
        <p:txBody>
          <a:bodyPr anchor="b"/>
          <a:lstStyle>
            <a:lvl1pPr>
              <a:defRPr sz="11200" u="none">
                <a:solidFill>
                  <a:srgbClr val="FFFFFF"/>
                </a:solidFill>
              </a:defRPr>
            </a:lvl1pPr>
          </a:lstStyle>
          <a:p>
            <a:r>
              <a:rPr lang="en-CA" noProof="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spTree>
    <p:extLst>
      <p:ext uri="{BB962C8B-B14F-4D97-AF65-F5344CB8AC3E}">
        <p14:creationId xmlns:p14="http://schemas.microsoft.com/office/powerpoint/2010/main" val="348683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noProof="0"/>
              <a:t>Click to edit master title style</a:t>
            </a:r>
          </a:p>
        </p:txBody>
      </p:sp>
      <p:sp>
        <p:nvSpPr>
          <p:cNvPr id="3" name="Espace réservé du contenu 2"/>
          <p:cNvSpPr>
            <a:spLocks noGrp="1"/>
          </p:cNvSpPr>
          <p:nvPr>
            <p:ph idx="1" hasCustomPrompt="1"/>
          </p:nvPr>
        </p:nvSpPr>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119" y="12864240"/>
            <a:ext cx="4157881" cy="478786"/>
          </a:xfrm>
          <a:prstGeom prst="rect">
            <a:avLst/>
          </a:prstGeom>
        </p:spPr>
      </p:pic>
    </p:spTree>
    <p:extLst>
      <p:ext uri="{BB962C8B-B14F-4D97-AF65-F5344CB8AC3E}">
        <p14:creationId xmlns:p14="http://schemas.microsoft.com/office/powerpoint/2010/main" val="145101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2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5866" y="381001"/>
            <a:ext cx="22675443" cy="2175372"/>
          </a:xfrm>
        </p:spPr>
        <p:txBody>
          <a:bodyPr/>
          <a:lstStyle/>
          <a:p>
            <a:r>
              <a:rPr lang="en-CA" noProof="0"/>
              <a:t>Click to edit master title style</a:t>
            </a:r>
          </a:p>
        </p:txBody>
      </p:sp>
      <p:sp>
        <p:nvSpPr>
          <p:cNvPr id="3" name="Espace réservé du contenu 2"/>
          <p:cNvSpPr>
            <a:spLocks noGrp="1"/>
          </p:cNvSpPr>
          <p:nvPr>
            <p:ph idx="1" hasCustomPrompt="1"/>
          </p:nvPr>
        </p:nvSpPr>
        <p:spPr>
          <a:xfrm>
            <a:off x="853551" y="3200405"/>
            <a:ext cx="10972800" cy="8497754"/>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5" name="Espace réservé du contenu 2"/>
          <p:cNvSpPr>
            <a:spLocks noGrp="1"/>
          </p:cNvSpPr>
          <p:nvPr>
            <p:ph idx="13" hasCustomPrompt="1"/>
          </p:nvPr>
        </p:nvSpPr>
        <p:spPr>
          <a:xfrm>
            <a:off x="12558509" y="3200405"/>
            <a:ext cx="10972800" cy="8497754"/>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Tree>
    <p:extLst>
      <p:ext uri="{BB962C8B-B14F-4D97-AF65-F5344CB8AC3E}">
        <p14:creationId xmlns:p14="http://schemas.microsoft.com/office/powerpoint/2010/main" val="123528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noProof="0"/>
              <a:t>Click to edit master title style</a:t>
            </a:r>
          </a:p>
        </p:txBody>
      </p:sp>
      <p:sp>
        <p:nvSpPr>
          <p:cNvPr id="5" name="Espace réservé du numéro de diapositive 4"/>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104923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Break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pic>
        <p:nvPicPr>
          <p:cNvPr id="5" name="Imag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4119" y="12864240"/>
            <a:ext cx="4157881" cy="478786"/>
          </a:xfrm>
          <a:prstGeom prst="rect">
            <a:avLst/>
          </a:prstGeom>
        </p:spPr>
      </p:pic>
    </p:spTree>
    <p:extLst>
      <p:ext uri="{BB962C8B-B14F-4D97-AF65-F5344CB8AC3E}">
        <p14:creationId xmlns:p14="http://schemas.microsoft.com/office/powerpoint/2010/main" val="334117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Brea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327139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Brea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pic>
        <p:nvPicPr>
          <p:cNvPr id="5" name="Imag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4119" y="12864240"/>
            <a:ext cx="4157881" cy="478786"/>
          </a:xfrm>
          <a:prstGeom prst="rect">
            <a:avLst/>
          </a:prstGeom>
        </p:spPr>
      </p:pic>
    </p:spTree>
    <p:extLst>
      <p:ext uri="{BB962C8B-B14F-4D97-AF65-F5344CB8AC3E}">
        <p14:creationId xmlns:p14="http://schemas.microsoft.com/office/powerpoint/2010/main" val="3672607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55866" y="381001"/>
            <a:ext cx="22675443" cy="1581942"/>
          </a:xfrm>
          <a:prstGeom prst="rect">
            <a:avLst/>
          </a:prstGeom>
        </p:spPr>
        <p:txBody>
          <a:bodyPr vert="horz" lIns="0" tIns="0" rIns="0" bIns="0" rtlCol="0" anchor="b">
            <a:noAutofit/>
          </a:bodyPr>
          <a:lstStyle/>
          <a:p>
            <a:r>
              <a:rPr lang="en-CA" noProof="0"/>
              <a:t>Click to edit master title style</a:t>
            </a:r>
          </a:p>
        </p:txBody>
      </p:sp>
      <p:sp>
        <p:nvSpPr>
          <p:cNvPr id="3" name="Espace réservé du texte 2"/>
          <p:cNvSpPr>
            <a:spLocks noGrp="1"/>
          </p:cNvSpPr>
          <p:nvPr>
            <p:ph type="body" idx="1"/>
          </p:nvPr>
        </p:nvSpPr>
        <p:spPr>
          <a:xfrm>
            <a:off x="853551" y="3200405"/>
            <a:ext cx="22680073" cy="8497754"/>
          </a:xfrm>
          <a:prstGeom prst="rect">
            <a:avLst/>
          </a:prstGeom>
        </p:spPr>
        <p:txBody>
          <a:bodyPr vert="horz" lIns="0" tIns="0" rIns="0" bIns="0" rtlCol="0">
            <a:noAutofit/>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4"/>
          </p:nvPr>
        </p:nvSpPr>
        <p:spPr>
          <a:xfrm>
            <a:off x="11788387" y="12935621"/>
            <a:ext cx="810400" cy="382005"/>
          </a:xfrm>
          <a:prstGeom prst="rect">
            <a:avLst/>
          </a:prstGeom>
        </p:spPr>
        <p:txBody>
          <a:bodyPr vert="horz" lIns="0" tIns="0" rIns="0" bIns="0" rtlCol="0" anchor="ctr">
            <a:noAutofit/>
          </a:bodyPr>
          <a:lstStyle>
            <a:lvl1pPr algn="ctr">
              <a:spcBef>
                <a:spcPts val="0"/>
              </a:spcBef>
              <a:defRPr sz="1800">
                <a:solidFill>
                  <a:schemeClr val="tx1"/>
                </a:solidFill>
              </a:defRPr>
            </a:lvl1pPr>
          </a:lstStyle>
          <a:p>
            <a:fld id="{7088BEF1-D3AD-E34F-A3B9-A73E884A7AB2}" type="slidenum">
              <a:rPr lang="en-CA" noProof="0" smtClean="0"/>
              <a:pPr/>
              <a:t>‹#›</a:t>
            </a:fld>
            <a:endParaRPr lang="en-CA" noProof="0" dirty="0"/>
          </a:p>
        </p:txBody>
      </p:sp>
    </p:spTree>
    <p:extLst>
      <p:ext uri="{BB962C8B-B14F-4D97-AF65-F5344CB8AC3E}">
        <p14:creationId xmlns:p14="http://schemas.microsoft.com/office/powerpoint/2010/main" val="396519692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0" r:id="rId4"/>
    <p:sldLayoutId id="2147483660" r:id="rId5"/>
    <p:sldLayoutId id="2147483654" r:id="rId6"/>
    <p:sldLayoutId id="2147483651" r:id="rId7"/>
    <p:sldLayoutId id="2147483662" r:id="rId8"/>
    <p:sldLayoutId id="2147483663" r:id="rId9"/>
    <p:sldLayoutId id="2147483652" r:id="rId10"/>
    <p:sldLayoutId id="2147483661" r:id="rId11"/>
    <p:sldLayoutId id="2147483655" r:id="rId12"/>
  </p:sldLayoutIdLst>
  <p:hf hdr="0" ftr="0" dt="0"/>
  <p:txStyles>
    <p:titleStyle>
      <a:lvl1pPr algn="l" defTabSz="1219261" rtl="0" eaLnBrk="1" latinLnBrk="0" hangingPunct="1">
        <a:lnSpc>
          <a:spcPct val="90000"/>
        </a:lnSpc>
        <a:spcBef>
          <a:spcPts val="0"/>
        </a:spcBef>
        <a:buNone/>
        <a:defRPr sz="7500" kern="1200">
          <a:solidFill>
            <a:schemeClr val="accent2"/>
          </a:solidFill>
          <a:latin typeface="+mj-lt"/>
          <a:ea typeface="+mj-ea"/>
          <a:cs typeface="+mj-cs"/>
        </a:defRPr>
      </a:lvl1pPr>
    </p:titleStyle>
    <p:bodyStyle>
      <a:lvl1pPr marL="4235" indent="0" algn="l" defTabSz="1219261" rtl="0" eaLnBrk="1" latinLnBrk="0" hangingPunct="1">
        <a:spcBef>
          <a:spcPts val="0"/>
        </a:spcBef>
        <a:buFont typeface="Arial"/>
        <a:buNone/>
        <a:defRPr sz="3600" kern="1200" baseline="0">
          <a:solidFill>
            <a:schemeClr val="tx1"/>
          </a:solidFill>
          <a:latin typeface="+mn-lt"/>
          <a:ea typeface="+mn-ea"/>
          <a:cs typeface="+mn-cs"/>
        </a:defRPr>
      </a:lvl1pPr>
      <a:lvl2pPr marL="458788" indent="-455613" algn="l" defTabSz="1219261" rtl="0" eaLnBrk="1" latinLnBrk="0" hangingPunct="1">
        <a:spcBef>
          <a:spcPts val="0"/>
        </a:spcBef>
        <a:buFont typeface="Arial"/>
        <a:buChar char="•"/>
        <a:defRPr sz="3600" kern="1200">
          <a:solidFill>
            <a:schemeClr val="tx1"/>
          </a:solidFill>
          <a:latin typeface="+mn-lt"/>
          <a:ea typeface="+mn-ea"/>
          <a:cs typeface="+mn-cs"/>
        </a:defRPr>
      </a:lvl2pPr>
      <a:lvl3pPr marL="915988" indent="-455613" algn="l" defTabSz="1219261" rtl="0" eaLnBrk="1" latinLnBrk="0" hangingPunct="1">
        <a:spcBef>
          <a:spcPts val="0"/>
        </a:spcBef>
        <a:buFont typeface="Arial"/>
        <a:buChar char="•"/>
        <a:tabLst/>
        <a:defRPr sz="3600" kern="1200">
          <a:solidFill>
            <a:schemeClr val="tx1"/>
          </a:solidFill>
          <a:latin typeface="+mn-lt"/>
          <a:ea typeface="+mn-ea"/>
          <a:cs typeface="+mn-cs"/>
        </a:defRPr>
      </a:lvl3pPr>
      <a:lvl4pPr marL="1374775" indent="-463550" algn="l" defTabSz="1219261" rtl="0" eaLnBrk="1" latinLnBrk="0" hangingPunct="1">
        <a:spcBef>
          <a:spcPts val="0"/>
        </a:spcBef>
        <a:buFont typeface="Arial"/>
        <a:buChar char="•"/>
        <a:tabLst/>
        <a:defRPr sz="3600" kern="1200">
          <a:solidFill>
            <a:schemeClr val="tx1"/>
          </a:solidFill>
          <a:latin typeface="+mn-lt"/>
          <a:ea typeface="+mn-ea"/>
          <a:cs typeface="+mn-cs"/>
        </a:defRPr>
      </a:lvl4pPr>
      <a:lvl5pPr marL="4235" indent="0" algn="l" defTabSz="1219261" rtl="0" eaLnBrk="1" latinLnBrk="0" hangingPunct="1">
        <a:spcBef>
          <a:spcPts val="0"/>
        </a:spcBef>
        <a:buFont typeface="Arial"/>
        <a:buNone/>
        <a:defRPr sz="3600" b="1" kern="1200" baseline="0">
          <a:solidFill>
            <a:schemeClr val="tx1"/>
          </a:solidFill>
          <a:latin typeface="+mn-lt"/>
          <a:ea typeface="+mn-ea"/>
          <a:cs typeface="+mn-cs"/>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p:bodyStyle>
    <p:otherStyle>
      <a:defPPr>
        <a:defRPr lang="fr-FR"/>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74">
          <p15:clr>
            <a:srgbClr val="F26B43"/>
          </p15:clr>
        </p15:guide>
        <p15:guide id="2" pos="539">
          <p15:clr>
            <a:srgbClr val="F26B43"/>
          </p15:clr>
        </p15:guide>
        <p15:guide id="3" pos="1482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12.tmp"/><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18.xml"/><Relationship Id="rId5" Type="http://schemas.openxmlformats.org/officeDocument/2006/relationships/slideLayout" Target="../slideLayouts/slideLayout4.xml"/><Relationship Id="rId4" Type="http://schemas.openxmlformats.org/officeDocument/2006/relationships/tags" Target="../tags/tag49.xml"/></Relationships>
</file>

<file path=ppt/slides/_rels/slide22.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13.jpe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4.xml"/><Relationship Id="rId5" Type="http://schemas.openxmlformats.org/officeDocument/2006/relationships/tags" Target="../tags/tag54.xml"/><Relationship Id="rId4" Type="http://schemas.openxmlformats.org/officeDocument/2006/relationships/tags" Target="../tags/tag53.xml"/></Relationships>
</file>

<file path=ppt/slides/_rels/slide23.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notesSlide" Target="../notesSlides/notesSlide19.xml"/><Relationship Id="rId4"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tags" Target="../tags/tag61.xm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4.xml"/><Relationship Id="rId7" Type="http://schemas.openxmlformats.org/officeDocument/2006/relationships/notesSlide" Target="../notesSlides/notesSlide2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4.xml"/><Relationship Id="rId5" Type="http://schemas.openxmlformats.org/officeDocument/2006/relationships/tags" Target="../tags/tag66.xml"/><Relationship Id="rId4" Type="http://schemas.openxmlformats.org/officeDocument/2006/relationships/tags" Target="../tags/tag65.xml"/></Relationships>
</file>

<file path=ppt/slides/_rels/slide26.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15.jpe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4.xml"/><Relationship Id="rId5" Type="http://schemas.openxmlformats.org/officeDocument/2006/relationships/tags" Target="../tags/tag71.xml"/><Relationship Id="rId4" Type="http://schemas.openxmlformats.org/officeDocument/2006/relationships/tags" Target="../tags/tag7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slideLayout" Target="../slideLayouts/slideLayout4.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18.xml"/><Relationship Id="rId7" Type="http://schemas.openxmlformats.org/officeDocument/2006/relationships/notesSlide" Target="../notesSlides/notesSlide4.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4.xml"/><Relationship Id="rId5" Type="http://schemas.openxmlformats.org/officeDocument/2006/relationships/tags" Target="../tags/tag20.xml"/><Relationship Id="rId4"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notesSlide" Target="../notesSlides/notesSlide6.xml"/><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slideLayout" Target="../slideLayouts/slideLayout4.xml"/><Relationship Id="rId4" Type="http://schemas.openxmlformats.org/officeDocument/2006/relationships/tags" Target="../tags/tag29.xml"/></Relationships>
</file>

<file path=ppt/slides/_rels/slide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slideLayout" Target="../slideLayouts/slideLayout4.xml"/><Relationship Id="rId4"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859537" y="1938528"/>
            <a:ext cx="13716000" cy="7225367"/>
          </a:xfrm>
        </p:spPr>
        <p:txBody>
          <a:bodyPr/>
          <a:lstStyle/>
          <a:p>
            <a:r>
              <a:rPr lang="fr-CA" sz="9600" smtClean="0"/>
              <a:t>Analyser les </a:t>
            </a:r>
            <a:r>
              <a:rPr lang="fr-CA" sz="9600" dirty="0"/>
              <a:t>préjugés inconscients</a:t>
            </a:r>
          </a:p>
        </p:txBody>
      </p:sp>
      <p:sp>
        <p:nvSpPr>
          <p:cNvPr id="5" name="Shape 143" title="décoratif"/>
          <p:cNvSpPr/>
          <p:nvPr>
            <p:custDataLst>
              <p:tags r:id="rId2"/>
            </p:custDataLst>
          </p:nvPr>
        </p:nvSpPr>
        <p:spPr>
          <a:xfrm>
            <a:off x="859536" y="9370329"/>
            <a:ext cx="8395539" cy="4"/>
          </a:xfrm>
          <a:prstGeom prst="line">
            <a:avLst/>
          </a:prstGeom>
          <a:ln w="57150">
            <a:solidFill>
              <a:schemeClr val="accent3"/>
            </a:solidFill>
          </a:ln>
        </p:spPr>
        <p:txBody>
          <a:bodyPr lIns="45718" tIns="45718" rIns="45718" bIns="45718"/>
          <a:lstStyle/>
          <a:p>
            <a:endParaRPr lang="fr-CA" dirty="0"/>
          </a:p>
        </p:txBody>
      </p:sp>
      <p:sp>
        <p:nvSpPr>
          <p:cNvPr id="4" name="Subtitle 3"/>
          <p:cNvSpPr>
            <a:spLocks noGrp="1"/>
          </p:cNvSpPr>
          <p:nvPr>
            <p:ph type="subTitle" idx="1"/>
            <p:custDataLst>
              <p:tags r:id="rId3"/>
            </p:custDataLst>
          </p:nvPr>
        </p:nvSpPr>
        <p:spPr>
          <a:xfrm>
            <a:off x="859536" y="9889067"/>
            <a:ext cx="13716000" cy="1813983"/>
          </a:xfrm>
        </p:spPr>
        <p:txBody>
          <a:bodyPr/>
          <a:lstStyle/>
          <a:p>
            <a:r>
              <a:rPr lang="fr-CA" sz="5400" dirty="0" smtClean="0"/>
              <a:t>Séance	 </a:t>
            </a:r>
            <a:r>
              <a:rPr lang="fr-CA" sz="5400" dirty="0"/>
              <a:t>en direct</a:t>
            </a:r>
          </a:p>
        </p:txBody>
      </p:sp>
    </p:spTree>
    <p:extLst>
      <p:ext uri="{BB962C8B-B14F-4D97-AF65-F5344CB8AC3E}">
        <p14:creationId xmlns:p14="http://schemas.microsoft.com/office/powerpoint/2010/main" val="344155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dirty="0"/>
              <a:t>Faisons une courte </a:t>
            </a:r>
            <a:r>
              <a:rPr lang="fr-CA" sz="6000" dirty="0" smtClean="0"/>
              <a:t>pause.</a:t>
            </a:r>
            <a:endParaRPr lang="fr-CA" sz="6000" b="1" dirty="0">
              <a:solidFill>
                <a:srgbClr val="3F2A55"/>
              </a:solidFill>
            </a:endParaRPr>
          </a:p>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10</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9" y="7442121"/>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10</a:t>
            </a:fld>
            <a:endParaRPr lang="fr-CA" dirty="0"/>
          </a:p>
        </p:txBody>
      </p:sp>
    </p:spTree>
    <p:extLst>
      <p:ext uri="{BB962C8B-B14F-4D97-AF65-F5344CB8AC3E}">
        <p14:creationId xmlns:p14="http://schemas.microsoft.com/office/powerpoint/2010/main" val="582028449"/>
      </p:ext>
    </p:extLst>
  </p:cSld>
  <p:clrMapOvr>
    <a:masterClrMapping/>
  </p:clrMapOvr>
  <p:transition spd="slow" advClick="0" advTm="60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a:solidFill>
                  <a:schemeClr val="accent3"/>
                </a:solidFill>
              </a:rPr>
              <a:t>9</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11</a:t>
            </a:fld>
            <a:endParaRPr lang="fr-CA" dirty="0"/>
          </a:p>
        </p:txBody>
      </p:sp>
    </p:spTree>
    <p:extLst>
      <p:ext uri="{BB962C8B-B14F-4D97-AF65-F5344CB8AC3E}">
        <p14:creationId xmlns:p14="http://schemas.microsoft.com/office/powerpoint/2010/main" val="134558629"/>
      </p:ext>
    </p:extLst>
  </p:cSld>
  <p:clrMapOvr>
    <a:masterClrMapping/>
  </p:clrMapOvr>
  <p:transition spd="slow" advClick="0" advTm="60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8</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12</a:t>
            </a:fld>
            <a:endParaRPr lang="fr-CA" dirty="0"/>
          </a:p>
        </p:txBody>
      </p:sp>
    </p:spTree>
    <p:extLst>
      <p:ext uri="{BB962C8B-B14F-4D97-AF65-F5344CB8AC3E}">
        <p14:creationId xmlns:p14="http://schemas.microsoft.com/office/powerpoint/2010/main" val="3407155396"/>
      </p:ext>
    </p:extLst>
  </p:cSld>
  <p:clrMapOvr>
    <a:masterClrMapping/>
  </p:clrMapOvr>
  <p:transition spd="slow" advClick="0" advTm="60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7</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13</a:t>
            </a:fld>
            <a:endParaRPr lang="fr-CA" dirty="0"/>
          </a:p>
        </p:txBody>
      </p:sp>
    </p:spTree>
    <p:extLst>
      <p:ext uri="{BB962C8B-B14F-4D97-AF65-F5344CB8AC3E}">
        <p14:creationId xmlns:p14="http://schemas.microsoft.com/office/powerpoint/2010/main" val="2769016261"/>
      </p:ext>
    </p:extLst>
  </p:cSld>
  <p:clrMapOvr>
    <a:masterClrMapping/>
  </p:clrMapOvr>
  <p:transition spd="slow" advClick="0" advTm="60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6</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14</a:t>
            </a:fld>
            <a:endParaRPr lang="fr-CA" dirty="0"/>
          </a:p>
        </p:txBody>
      </p:sp>
    </p:spTree>
    <p:extLst>
      <p:ext uri="{BB962C8B-B14F-4D97-AF65-F5344CB8AC3E}">
        <p14:creationId xmlns:p14="http://schemas.microsoft.com/office/powerpoint/2010/main" val="3456958857"/>
      </p:ext>
    </p:extLst>
  </p:cSld>
  <p:clrMapOvr>
    <a:masterClrMapping/>
  </p:clrMapOvr>
  <p:transition spd="slow" advClick="0" advTm="60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5</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15</a:t>
            </a:fld>
            <a:endParaRPr lang="fr-CA" dirty="0"/>
          </a:p>
        </p:txBody>
      </p:sp>
    </p:spTree>
    <p:extLst>
      <p:ext uri="{BB962C8B-B14F-4D97-AF65-F5344CB8AC3E}">
        <p14:creationId xmlns:p14="http://schemas.microsoft.com/office/powerpoint/2010/main" val="1707457438"/>
      </p:ext>
    </p:extLst>
  </p:cSld>
  <p:clrMapOvr>
    <a:masterClrMapping/>
  </p:clrMapOvr>
  <p:transition spd="slow" advClick="0" advTm="60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4</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16</a:t>
            </a:fld>
            <a:endParaRPr lang="fr-CA" dirty="0"/>
          </a:p>
        </p:txBody>
      </p:sp>
    </p:spTree>
    <p:extLst>
      <p:ext uri="{BB962C8B-B14F-4D97-AF65-F5344CB8AC3E}">
        <p14:creationId xmlns:p14="http://schemas.microsoft.com/office/powerpoint/2010/main" val="2806558562"/>
      </p:ext>
    </p:extLst>
  </p:cSld>
  <p:clrMapOvr>
    <a:masterClrMapping/>
  </p:clrMapOvr>
  <p:transition spd="slow" advClick="0" advTm="60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3</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17</a:t>
            </a:fld>
            <a:endParaRPr lang="fr-CA" dirty="0"/>
          </a:p>
        </p:txBody>
      </p:sp>
    </p:spTree>
    <p:extLst>
      <p:ext uri="{BB962C8B-B14F-4D97-AF65-F5344CB8AC3E}">
        <p14:creationId xmlns:p14="http://schemas.microsoft.com/office/powerpoint/2010/main" val="1294140941"/>
      </p:ext>
    </p:extLst>
  </p:cSld>
  <p:clrMapOvr>
    <a:masterClrMapping/>
  </p:clrMapOvr>
  <p:transition spd="slow" advClick="0" advTm="60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2</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18</a:t>
            </a:fld>
            <a:endParaRPr lang="fr-CA" dirty="0"/>
          </a:p>
        </p:txBody>
      </p:sp>
    </p:spTree>
    <p:extLst>
      <p:ext uri="{BB962C8B-B14F-4D97-AF65-F5344CB8AC3E}">
        <p14:creationId xmlns:p14="http://schemas.microsoft.com/office/powerpoint/2010/main" val="3487979641"/>
      </p:ext>
    </p:extLst>
  </p:cSld>
  <p:clrMapOvr>
    <a:masterClrMapping/>
  </p:clrMapOvr>
  <p:transition spd="slow" advClick="0" advTm="60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a:solidFill>
                  <a:schemeClr val="accent3"/>
                </a:solidFill>
              </a:rPr>
              <a:t>1</a:t>
            </a:r>
            <a:r>
              <a:rPr lang="fr-CA" sz="6000" b="1" dirty="0" smtClean="0">
                <a:solidFill>
                  <a:schemeClr val="accent3"/>
                </a:solidFill>
              </a:rPr>
              <a:t> </a:t>
            </a:r>
            <a:r>
              <a:rPr lang="fr-CA" sz="6000" b="1" dirty="0" smtClean="0">
                <a:solidFill>
                  <a:srgbClr val="3F2A55"/>
                </a:solidFill>
              </a:rPr>
              <a:t>minute.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19</a:t>
            </a:fld>
            <a:endParaRPr lang="fr-CA" dirty="0"/>
          </a:p>
        </p:txBody>
      </p:sp>
    </p:spTree>
    <p:extLst>
      <p:ext uri="{BB962C8B-B14F-4D97-AF65-F5344CB8AC3E}">
        <p14:creationId xmlns:p14="http://schemas.microsoft.com/office/powerpoint/2010/main" val="1655832216"/>
      </p:ext>
    </p:extLst>
  </p:cSld>
  <p:clrMapOvr>
    <a:masterClrMapping/>
  </p:clrMapOvr>
  <p:transition spd="slow" advClick="0" advTm="60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859537" y="1814206"/>
            <a:ext cx="17373600" cy="6860253"/>
          </a:xfrm>
        </p:spPr>
        <p:txBody>
          <a:bodyPr/>
          <a:lstStyle/>
          <a:p>
            <a:r>
              <a:rPr lang="fr-CA" sz="9600" dirty="0" smtClean="0"/>
              <a:t>Jour</a:t>
            </a:r>
            <a:r>
              <a:rPr lang="fr-CA" sz="9600" dirty="0"/>
              <a:t> 4 </a:t>
            </a:r>
          </a:p>
        </p:txBody>
      </p:sp>
      <p:sp>
        <p:nvSpPr>
          <p:cNvPr id="5" name="Text Placeholder 4"/>
          <p:cNvSpPr>
            <a:spLocks noGrp="1"/>
          </p:cNvSpPr>
          <p:nvPr>
            <p:ph type="body" idx="1"/>
            <p:custDataLst>
              <p:tags r:id="rId2"/>
            </p:custDataLst>
          </p:nvPr>
        </p:nvSpPr>
        <p:spPr>
          <a:xfrm>
            <a:off x="859536" y="9054161"/>
            <a:ext cx="17373600" cy="2110164"/>
          </a:xfrm>
        </p:spPr>
        <p:txBody>
          <a:bodyPr/>
          <a:lstStyle/>
          <a:p>
            <a:r>
              <a:rPr lang="fr-CA" sz="6600" dirty="0" smtClean="0"/>
              <a:t>Renforcer </a:t>
            </a:r>
            <a:r>
              <a:rPr lang="fr-CA" sz="6600" dirty="0"/>
              <a:t>votre apprentissage </a:t>
            </a:r>
          </a:p>
        </p:txBody>
      </p:sp>
      <p:sp>
        <p:nvSpPr>
          <p:cNvPr id="3" name="Slide Number Placeholder 2"/>
          <p:cNvSpPr>
            <a:spLocks noGrp="1"/>
          </p:cNvSpPr>
          <p:nvPr>
            <p:ph type="sldNum" sz="quarter" idx="12"/>
            <p:custDataLst>
              <p:tags r:id="rId3"/>
            </p:custDataLst>
          </p:nvPr>
        </p:nvSpPr>
        <p:spPr/>
        <p:txBody>
          <a:bodyPr/>
          <a:lstStyle/>
          <a:p>
            <a:fld id="{7088BEF1-D3AD-E34F-A3B9-A73E884A7AB2}" type="slidenum">
              <a:rPr lang="fr-CA" smtClean="0"/>
              <a:t>2</a:t>
            </a:fld>
            <a:endParaRPr lang="fr-CA" dirty="0"/>
          </a:p>
        </p:txBody>
      </p:sp>
    </p:spTree>
    <p:extLst>
      <p:ext uri="{BB962C8B-B14F-4D97-AF65-F5344CB8AC3E}">
        <p14:creationId xmlns:p14="http://schemas.microsoft.com/office/powerpoint/2010/main" val="427762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859537" y="1938528"/>
            <a:ext cx="13716000" cy="7225367"/>
          </a:xfrm>
        </p:spPr>
        <p:txBody>
          <a:bodyPr/>
          <a:lstStyle/>
          <a:p>
            <a:r>
              <a:rPr lang="fr-CA" sz="9600" dirty="0" smtClean="0"/>
              <a:t>Obstacles </a:t>
            </a:r>
            <a:r>
              <a:rPr lang="fr-CA" sz="9600" dirty="0"/>
              <a:t>systémiques</a:t>
            </a:r>
          </a:p>
        </p:txBody>
      </p:sp>
      <p:sp>
        <p:nvSpPr>
          <p:cNvPr id="5" name="Shape 143" title="décoratif"/>
          <p:cNvSpPr/>
          <p:nvPr>
            <p:custDataLst>
              <p:tags r:id="rId2"/>
            </p:custDataLst>
          </p:nvPr>
        </p:nvSpPr>
        <p:spPr>
          <a:xfrm>
            <a:off x="859536" y="9370329"/>
            <a:ext cx="8395539" cy="4"/>
          </a:xfrm>
          <a:prstGeom prst="line">
            <a:avLst/>
          </a:prstGeom>
          <a:ln w="5715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677241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855866" y="381001"/>
            <a:ext cx="24137734" cy="1581942"/>
          </a:xfrm>
        </p:spPr>
        <p:txBody>
          <a:bodyPr/>
          <a:lstStyle/>
          <a:p>
            <a:r>
              <a:rPr lang="fr-CA" sz="7200" dirty="0" smtClean="0"/>
              <a:t>Obstacles </a:t>
            </a:r>
            <a:r>
              <a:rPr lang="fr-CA" sz="7200" dirty="0"/>
              <a:t>systémiques</a:t>
            </a:r>
            <a:endParaRPr lang="fr-CA" sz="7000" dirty="0"/>
          </a:p>
        </p:txBody>
      </p:sp>
      <p:sp>
        <p:nvSpPr>
          <p:cNvPr id="9"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11" name="Content Placeholder 5"/>
          <p:cNvSpPr txBox="1">
            <a:spLocks/>
          </p:cNvSpPr>
          <p:nvPr>
            <p:custDataLst>
              <p:tags r:id="rId3"/>
            </p:custDataLst>
          </p:nvPr>
        </p:nvSpPr>
        <p:spPr>
          <a:xfrm>
            <a:off x="855139" y="3200405"/>
            <a:ext cx="11612147" cy="84977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4233" algn="l" defTabSz="1219261" rtl="0" latinLnBrk="0">
              <a:lnSpc>
                <a:spcPct val="100000"/>
              </a:lnSpc>
              <a:spcBef>
                <a:spcPts val="0"/>
              </a:spcBef>
              <a:spcAft>
                <a:spcPts val="0"/>
              </a:spcAft>
              <a:buClrTx/>
              <a:buSzTx/>
              <a:buFontTx/>
              <a:buNone/>
              <a:tabLst/>
              <a:defRPr sz="3600" b="0" i="0" u="none" strike="noStrike" cap="none" spc="0" baseline="0">
                <a:ln>
                  <a:noFill/>
                </a:ln>
                <a:solidFill>
                  <a:srgbClr val="000000"/>
                </a:solidFill>
                <a:uFillTx/>
                <a:latin typeface="+mn-lt"/>
                <a:ea typeface="+mn-ea"/>
                <a:cs typeface="+mn-cs"/>
                <a:sym typeface="Arial"/>
              </a:defRPr>
            </a:lvl1pPr>
            <a:lvl2pPr marL="484181" marR="0" indent="-455612" algn="l" defTabSz="1219261" rtl="0" latinLnBrk="0">
              <a:lnSpc>
                <a:spcPct val="100000"/>
              </a:lnSpc>
              <a:spcBef>
                <a:spcPts val="0"/>
              </a:spcBef>
              <a:spcAft>
                <a:spcPts val="0"/>
              </a:spcAft>
              <a:buClrTx/>
              <a:buSzPct val="100000"/>
              <a:buFontTx/>
              <a:buChar char="•"/>
              <a:tabLst/>
              <a:defRPr sz="3600" b="0" i="0" u="none" strike="noStrike" cap="none" spc="0" baseline="0">
                <a:ln>
                  <a:noFill/>
                </a:ln>
                <a:solidFill>
                  <a:srgbClr val="000000"/>
                </a:solidFill>
                <a:uFillTx/>
                <a:latin typeface="+mn-lt"/>
                <a:ea typeface="+mn-ea"/>
                <a:cs typeface="+mn-cs"/>
                <a:sym typeface="Arial"/>
              </a:defRPr>
            </a:lvl2pPr>
            <a:lvl3pPr marL="941381" marR="0" indent="-455609" algn="l" defTabSz="1219261" rtl="0" latinLnBrk="0">
              <a:lnSpc>
                <a:spcPct val="100000"/>
              </a:lnSpc>
              <a:spcBef>
                <a:spcPts val="0"/>
              </a:spcBef>
              <a:spcAft>
                <a:spcPts val="0"/>
              </a:spcAft>
              <a:buClrTx/>
              <a:buSzPct val="100000"/>
              <a:buFontTx/>
              <a:buChar char="•"/>
              <a:tabLst/>
              <a:defRPr sz="3600" b="0" i="0" u="none" strike="noStrike" cap="none" spc="0" baseline="0">
                <a:ln>
                  <a:noFill/>
                </a:ln>
                <a:solidFill>
                  <a:srgbClr val="000000"/>
                </a:solidFill>
                <a:uFillTx/>
                <a:latin typeface="+mn-lt"/>
                <a:ea typeface="+mn-ea"/>
                <a:cs typeface="+mn-cs"/>
                <a:sym typeface="Arial"/>
              </a:defRPr>
            </a:lvl3pPr>
            <a:lvl4pPr marL="1400171" marR="0" indent="-463550" algn="l" defTabSz="1219261" rtl="0" latinLnBrk="0">
              <a:lnSpc>
                <a:spcPct val="100000"/>
              </a:lnSpc>
              <a:spcBef>
                <a:spcPts val="0"/>
              </a:spcBef>
              <a:spcAft>
                <a:spcPts val="0"/>
              </a:spcAft>
              <a:buClrTx/>
              <a:buSzPct val="100000"/>
              <a:buFontTx/>
              <a:buChar char="•"/>
              <a:tabLst/>
              <a:defRPr sz="3600" b="0" i="0" u="none" strike="noStrike" cap="none" spc="0" baseline="0">
                <a:ln>
                  <a:noFill/>
                </a:ln>
                <a:solidFill>
                  <a:srgbClr val="000000"/>
                </a:solidFill>
                <a:uFillTx/>
                <a:latin typeface="+mn-lt"/>
                <a:ea typeface="+mn-ea"/>
                <a:cs typeface="+mn-cs"/>
                <a:sym typeface="Arial"/>
              </a:defRPr>
            </a:lvl4pPr>
            <a:lvl5pPr marL="0" marR="0" indent="4233" algn="l" defTabSz="1219261" rtl="0" latinLnBrk="0">
              <a:lnSpc>
                <a:spcPct val="100000"/>
              </a:lnSpc>
              <a:spcBef>
                <a:spcPts val="0"/>
              </a:spcBef>
              <a:spcAft>
                <a:spcPts val="0"/>
              </a:spcAft>
              <a:buClrTx/>
              <a:buSzTx/>
              <a:buFontTx/>
              <a:buNone/>
              <a:tabLst/>
              <a:defRPr sz="3600" b="0" i="0" u="none" strike="noStrike" cap="none" spc="0" baseline="0">
                <a:ln>
                  <a:noFill/>
                </a:ln>
                <a:solidFill>
                  <a:srgbClr val="000000"/>
                </a:solidFill>
                <a:uFillTx/>
                <a:latin typeface="+mn-lt"/>
                <a:ea typeface="+mn-ea"/>
                <a:cs typeface="+mn-cs"/>
                <a:sym typeface="Arial"/>
              </a:defRPr>
            </a:lvl5pPr>
            <a:lvl6pPr marL="6535791" marR="0" indent="-414087" algn="l" defTabSz="1219261" rtl="0" latinLnBrk="0">
              <a:lnSpc>
                <a:spcPct val="100000"/>
              </a:lnSpc>
              <a:spcBef>
                <a:spcPts val="0"/>
              </a:spcBef>
              <a:spcAft>
                <a:spcPts val="0"/>
              </a:spcAft>
              <a:buClrTx/>
              <a:buSzPct val="100000"/>
              <a:buFontTx/>
              <a:buChar char="•"/>
              <a:tabLst/>
              <a:defRPr sz="3600" b="0" i="0" u="none" strike="noStrike" cap="none" spc="0" baseline="0">
                <a:ln>
                  <a:noFill/>
                </a:ln>
                <a:solidFill>
                  <a:srgbClr val="000000"/>
                </a:solidFill>
                <a:uFillTx/>
                <a:latin typeface="+mn-lt"/>
                <a:ea typeface="+mn-ea"/>
                <a:cs typeface="+mn-cs"/>
                <a:sym typeface="Arial"/>
              </a:defRPr>
            </a:lvl6pPr>
            <a:lvl7pPr marL="7755051" marR="0" indent="-414087" algn="l" defTabSz="1219261" rtl="0" latinLnBrk="0">
              <a:lnSpc>
                <a:spcPct val="100000"/>
              </a:lnSpc>
              <a:spcBef>
                <a:spcPts val="0"/>
              </a:spcBef>
              <a:spcAft>
                <a:spcPts val="0"/>
              </a:spcAft>
              <a:buClrTx/>
              <a:buSzPct val="100000"/>
              <a:buFontTx/>
              <a:buChar char="•"/>
              <a:tabLst/>
              <a:defRPr sz="3600" b="0" i="0" u="none" strike="noStrike" cap="none" spc="0" baseline="0">
                <a:ln>
                  <a:noFill/>
                </a:ln>
                <a:solidFill>
                  <a:srgbClr val="000000"/>
                </a:solidFill>
                <a:uFillTx/>
                <a:latin typeface="+mn-lt"/>
                <a:ea typeface="+mn-ea"/>
                <a:cs typeface="+mn-cs"/>
                <a:sym typeface="Arial"/>
              </a:defRPr>
            </a:lvl7pPr>
            <a:lvl8pPr marL="8974313" marR="0" indent="-414087" algn="l" defTabSz="1219261" rtl="0" latinLnBrk="0">
              <a:lnSpc>
                <a:spcPct val="100000"/>
              </a:lnSpc>
              <a:spcBef>
                <a:spcPts val="0"/>
              </a:spcBef>
              <a:spcAft>
                <a:spcPts val="0"/>
              </a:spcAft>
              <a:buClrTx/>
              <a:buSzPct val="100000"/>
              <a:buFontTx/>
              <a:buChar char="•"/>
              <a:tabLst/>
              <a:defRPr sz="3600" b="0" i="0" u="none" strike="noStrike" cap="none" spc="0" baseline="0">
                <a:ln>
                  <a:noFill/>
                </a:ln>
                <a:solidFill>
                  <a:srgbClr val="000000"/>
                </a:solidFill>
                <a:uFillTx/>
                <a:latin typeface="+mn-lt"/>
                <a:ea typeface="+mn-ea"/>
                <a:cs typeface="+mn-cs"/>
                <a:sym typeface="Arial"/>
              </a:defRPr>
            </a:lvl8pPr>
            <a:lvl9pPr marL="10193574" marR="0" indent="-414087" algn="l" defTabSz="1219261" rtl="0" latinLnBrk="0">
              <a:lnSpc>
                <a:spcPct val="100000"/>
              </a:lnSpc>
              <a:spcBef>
                <a:spcPts val="0"/>
              </a:spcBef>
              <a:spcAft>
                <a:spcPts val="0"/>
              </a:spcAft>
              <a:buClrTx/>
              <a:buSzPct val="100000"/>
              <a:buFontTx/>
              <a:buChar char="•"/>
              <a:tabLst/>
              <a:defRPr sz="3600" b="0" i="0" u="none" strike="noStrike" cap="none" spc="0" baseline="0">
                <a:ln>
                  <a:noFill/>
                </a:ln>
                <a:solidFill>
                  <a:srgbClr val="000000"/>
                </a:solidFill>
                <a:uFillTx/>
                <a:latin typeface="+mn-lt"/>
                <a:ea typeface="+mn-ea"/>
                <a:cs typeface="+mn-cs"/>
                <a:sym typeface="Arial"/>
              </a:defRPr>
            </a:lvl9pPr>
          </a:lstStyle>
          <a:p>
            <a:pPr marL="575735" indent="-571500">
              <a:buClr>
                <a:schemeClr val="accent3"/>
              </a:buClr>
              <a:buFont typeface="Wingdings" panose="05000000000000000000" pitchFamily="2" charset="2"/>
              <a:buChar char="w"/>
            </a:pPr>
            <a:r>
              <a:rPr lang="fr-CA" dirty="0" smtClean="0"/>
              <a:t>Les obstacles systémiques sont définies comme des comportements, des politiques et des pratiques qui peuvent nuire à l’accès ou à l’équité pour des individus ou un groupe de personnes. </a:t>
            </a:r>
          </a:p>
          <a:p>
            <a:pPr marL="575735" indent="-571500">
              <a:buClr>
                <a:schemeClr val="accent3"/>
              </a:buClr>
              <a:buFont typeface="Wingdings" panose="05000000000000000000" pitchFamily="2" charset="2"/>
              <a:buChar char="w"/>
            </a:pPr>
            <a:endParaRPr lang="fr-CA" dirty="0" smtClean="0">
              <a:cs typeface="Arial" panose="020B0604020202020204" pitchFamily="34" charset="0"/>
            </a:endParaRPr>
          </a:p>
          <a:p>
            <a:pPr marL="575735" indent="-571500">
              <a:buClr>
                <a:schemeClr val="accent3"/>
              </a:buClr>
              <a:buFont typeface="Wingdings" panose="05000000000000000000" pitchFamily="2" charset="2"/>
              <a:buChar char="w"/>
            </a:pPr>
            <a:r>
              <a:rPr lang="fr-CA" dirty="0" smtClean="0"/>
              <a:t>Ils se produisent lorsqu’une loi, une politique, une directive, un principe directeur ou une culture d’entreprise crée ou perpétue des obstacles empêchant certaines personnes ou certains groupes de personnes d’accéder aux mêmes avantages que les autres et d’en bénéficier tout autant que les autres</a:t>
            </a:r>
            <a:r>
              <a:rPr lang="fr-CA" dirty="0" smtClean="0"/>
              <a:t>.</a:t>
            </a:r>
            <a:endParaRPr lang="fr-CA" sz="4000" dirty="0" smtClean="0">
              <a:cs typeface="Arial" panose="020B0604020202020204" pitchFamily="34" charset="0"/>
            </a:endParaRPr>
          </a:p>
          <a:p>
            <a:pPr marL="1026053" lvl="1" indent="-571500">
              <a:buFont typeface="Arial" panose="020B0604020202020204" pitchFamily="34" charset="0"/>
              <a:buChar char="•"/>
            </a:pPr>
            <a:endParaRPr lang="fr-CA" sz="4000" dirty="0" smtClean="0">
              <a:cs typeface="Arial" panose="020B0604020202020204" pitchFamily="34" charset="0"/>
            </a:endParaRPr>
          </a:p>
          <a:p>
            <a:pPr marL="1026053" lvl="1" indent="-571500">
              <a:buFont typeface="Arial" panose="020B0604020202020204" pitchFamily="34" charset="0"/>
              <a:buChar char="•"/>
            </a:pPr>
            <a:endParaRPr lang="fr-CA" sz="4000" dirty="0" smtClean="0">
              <a:cs typeface="Arial" panose="020B0604020202020204" pitchFamily="34" charset="0"/>
            </a:endParaRPr>
          </a:p>
          <a:p>
            <a:pPr marL="1026053" lvl="1" indent="-571500">
              <a:buFont typeface="Arial" panose="020B0604020202020204" pitchFamily="34" charset="0"/>
              <a:buChar char="•"/>
            </a:pPr>
            <a:endParaRPr lang="fr-CA" sz="4000" dirty="0" smtClean="0">
              <a:cs typeface="Arial" panose="020B0604020202020204" pitchFamily="34" charset="0"/>
            </a:endParaRPr>
          </a:p>
          <a:p>
            <a:pPr marL="1026053" lvl="1" indent="-571500">
              <a:buFont typeface="Arial" panose="020B0604020202020204" pitchFamily="34" charset="0"/>
              <a:buChar char="•"/>
            </a:pPr>
            <a:endParaRPr lang="fr-CA" sz="4000" dirty="0" smtClean="0">
              <a:cs typeface="Arial" panose="020B0604020202020204" pitchFamily="34" charset="0"/>
            </a:endParaRPr>
          </a:p>
          <a:p>
            <a:pPr marL="1026053" lvl="1" indent="-571500">
              <a:buFont typeface="Arial" panose="020B0604020202020204" pitchFamily="34" charset="0"/>
              <a:buChar char="•"/>
            </a:pPr>
            <a:endParaRPr lang="fr-CA" sz="4000" dirty="0" smtClean="0">
              <a:cs typeface="Arial" panose="020B0604020202020204" pitchFamily="34" charset="0"/>
            </a:endParaRPr>
          </a:p>
          <a:p>
            <a:pPr marL="454553" lvl="1" indent="0">
              <a:buNone/>
            </a:pPr>
            <a:endParaRPr lang="fr-CA" sz="4000" dirty="0" smtClean="0">
              <a:cs typeface="Arial" panose="020B0604020202020204" pitchFamily="34" charset="0"/>
            </a:endParaRPr>
          </a:p>
          <a:p>
            <a:pPr marL="454553" lvl="1" indent="0">
              <a:buNone/>
            </a:pPr>
            <a:endParaRPr lang="fr-CA" sz="4000" dirty="0" smtClean="0">
              <a:cs typeface="Arial" panose="020B0604020202020204" pitchFamily="34" charset="0"/>
            </a:endParaRPr>
          </a:p>
          <a:p>
            <a:pPr hangingPunct="1"/>
            <a:endParaRPr lang="fr-CA" dirty="0"/>
          </a:p>
        </p:txBody>
      </p:sp>
      <p:pic>
        <p:nvPicPr>
          <p:cNvPr id="4" name="Picture 3" descr="Trois illustrations apparaissent côte à côte. Chaque illustration montre trois personnes de tailles différentes essayant de regarder un match de football derrière une clôture. L'une des personnes est en fauteuil roulant. Dans la première illustration, les deux personnes debout se tiennent chacune sur une boîte, mais seule la personne la plus grande peut voir les feux d'artifice par-dessus la clôture. La personne en fauteuil roulant est incapable de se tenir debout sur la boîte et ne peut donc rien voir. Les mots &quot;Même traitement&quot; sont écrits en dessous de cette image. Dans la deuxième illustration, la personne la plus grande ne se tient pas sur une boîte, la deuxième personne la plus grande se tient sur deux boîtes et la personne en fauteuil roulant est sur une rampe. Ces trois personnes peuvent voir par-dessus la clôture et regarder le match. La mention &quot;Traitement équitable&quot; est inscrite sous la deuxième illustration. Dans la troisième illustration, la clôture a été enlevée et les trois personnes peuvent regarder le match sans aucune barrière. Le mot &quot;Inclusion&quot; est écrit en dessous de cette image. " title="Égalité versus Équité versus Inclusio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05994" y="3185460"/>
            <a:ext cx="10900333" cy="5325006"/>
          </a:xfrm>
          <a:prstGeom prst="rect">
            <a:avLst/>
          </a:prstGeom>
        </p:spPr>
      </p:pic>
      <p:sp>
        <p:nvSpPr>
          <p:cNvPr id="8" name="TextBox 7"/>
          <p:cNvSpPr txBox="1"/>
          <p:nvPr/>
        </p:nvSpPr>
        <p:spPr>
          <a:xfrm>
            <a:off x="19135831" y="8807164"/>
            <a:ext cx="4669805" cy="369332"/>
          </a:xfrm>
          <a:prstGeom prst="rect">
            <a:avLst/>
          </a:prstGeom>
          <a:noFill/>
        </p:spPr>
        <p:txBody>
          <a:bodyPr wrap="none" lIns="0" tIns="0" rIns="0" bIns="0" rtlCol="0">
            <a:spAutoFit/>
          </a:bodyPr>
          <a:lstStyle/>
          <a:p>
            <a:r>
              <a:rPr lang="fr-CA" sz="2400" dirty="0" smtClean="0">
                <a:solidFill>
                  <a:schemeClr val="accent6">
                    <a:lumMod val="75000"/>
                  </a:schemeClr>
                </a:solidFill>
              </a:rPr>
              <a:t>Source : www.canadianequality.ca</a:t>
            </a:r>
          </a:p>
        </p:txBody>
      </p:sp>
      <p:sp>
        <p:nvSpPr>
          <p:cNvPr id="3" name="Slide Number Placeholder 2"/>
          <p:cNvSpPr>
            <a:spLocks noGrp="1"/>
          </p:cNvSpPr>
          <p:nvPr>
            <p:ph type="sldNum" sz="quarter" idx="12"/>
            <p:custDataLst>
              <p:tags r:id="rId4"/>
            </p:custDataLst>
          </p:nvPr>
        </p:nvSpPr>
        <p:spPr/>
        <p:txBody>
          <a:bodyPr/>
          <a:lstStyle/>
          <a:p>
            <a:fld id="{7088BEF1-D3AD-E34F-A3B9-A73E884A7AB2}" type="slidenum">
              <a:rPr lang="fr-CA" smtClean="0"/>
              <a:t>21</a:t>
            </a:fld>
            <a:endParaRPr lang="fr-CA" dirty="0"/>
          </a:p>
        </p:txBody>
      </p:sp>
      <p:sp>
        <p:nvSpPr>
          <p:cNvPr id="10" name="Rectangle 9"/>
          <p:cNvSpPr/>
          <p:nvPr/>
        </p:nvSpPr>
        <p:spPr>
          <a:xfrm>
            <a:off x="4489767" y="9664668"/>
            <a:ext cx="15407640" cy="1925531"/>
          </a:xfrm>
          <a:prstGeom prst="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235" algn="ctr">
              <a:buClr>
                <a:schemeClr val="accent3"/>
              </a:buClr>
            </a:pPr>
            <a:r>
              <a:rPr lang="fr-FR" sz="3600" b="1" dirty="0"/>
              <a:t>S'attaquer aux obstacles systémiques peut contribuer à réduire les </a:t>
            </a:r>
            <a:r>
              <a:rPr lang="fr-FR" sz="3600" b="1" dirty="0" err="1" smtClean="0"/>
              <a:t>microagressions</a:t>
            </a:r>
            <a:r>
              <a:rPr lang="fr-FR" sz="3600" b="1" dirty="0" smtClean="0"/>
              <a:t> </a:t>
            </a:r>
            <a:r>
              <a:rPr lang="fr-FR" sz="3600" b="1" dirty="0"/>
              <a:t>et les </a:t>
            </a:r>
            <a:r>
              <a:rPr lang="fr-FR" sz="3600" b="1" dirty="0" err="1" smtClean="0"/>
              <a:t>microi</a:t>
            </a:r>
            <a:r>
              <a:rPr lang="fr-CA" sz="3600" b="1" dirty="0" err="1" smtClean="0"/>
              <a:t>niquités</a:t>
            </a:r>
            <a:r>
              <a:rPr lang="fr-FR" sz="3600" b="1" dirty="0"/>
              <a:t> en milieu de travail.</a:t>
            </a:r>
          </a:p>
        </p:txBody>
      </p:sp>
    </p:spTree>
    <p:extLst>
      <p:ext uri="{BB962C8B-B14F-4D97-AF65-F5344CB8AC3E}">
        <p14:creationId xmlns:p14="http://schemas.microsoft.com/office/powerpoint/2010/main" val="54286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Atténuer les préjugés</a:t>
            </a:r>
          </a:p>
        </p:txBody>
      </p:sp>
      <p:sp>
        <p:nvSpPr>
          <p:cNvPr id="7"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8" name="Content Placeholder 5"/>
          <p:cNvSpPr txBox="1">
            <a:spLocks/>
          </p:cNvSpPr>
          <p:nvPr>
            <p:custDataLst>
              <p:tags r:id="rId3"/>
            </p:custDataLst>
          </p:nvPr>
        </p:nvSpPr>
        <p:spPr>
          <a:xfrm>
            <a:off x="853552" y="3200405"/>
            <a:ext cx="11348442" cy="8497754"/>
          </a:xfrm>
          <a:prstGeom prst="rect">
            <a:avLst/>
          </a:prstGeom>
        </p:spPr>
        <p:txBody>
          <a:bodyPr vert="horz" lIns="0" tIns="0" rIns="0" bIns="0" rtlCol="0" anchor="ctr">
            <a:noAutofit/>
          </a:bodyPr>
          <a:lstStyle>
            <a:lvl1pPr marL="4235" indent="0" algn="l" defTabSz="1219261" rtl="0" eaLnBrk="1" latinLnBrk="0" hangingPunct="1">
              <a:spcBef>
                <a:spcPts val="0"/>
              </a:spcBef>
              <a:buFont typeface="Arial"/>
              <a:buNone/>
              <a:defRPr sz="3600" kern="1200" baseline="0">
                <a:solidFill>
                  <a:schemeClr val="tx1"/>
                </a:solidFill>
                <a:latin typeface="+mn-lt"/>
                <a:ea typeface="+mn-ea"/>
                <a:cs typeface="+mn-cs"/>
              </a:defRPr>
            </a:lvl1pPr>
            <a:lvl2pPr marL="458788" indent="-455613" algn="l" defTabSz="1219261" rtl="0" eaLnBrk="1" latinLnBrk="0" hangingPunct="1">
              <a:spcBef>
                <a:spcPts val="0"/>
              </a:spcBef>
              <a:buFont typeface="Arial"/>
              <a:buChar char="•"/>
              <a:defRPr sz="3600" kern="1200">
                <a:solidFill>
                  <a:schemeClr val="tx1"/>
                </a:solidFill>
                <a:latin typeface="+mn-lt"/>
                <a:ea typeface="+mn-ea"/>
                <a:cs typeface="+mn-cs"/>
              </a:defRPr>
            </a:lvl2pPr>
            <a:lvl3pPr marL="915988" indent="-455613" algn="l" defTabSz="1219261" rtl="0" eaLnBrk="1" latinLnBrk="0" hangingPunct="1">
              <a:spcBef>
                <a:spcPts val="0"/>
              </a:spcBef>
              <a:buFont typeface="Arial"/>
              <a:buChar char="•"/>
              <a:tabLst/>
              <a:defRPr sz="3600" kern="1200">
                <a:solidFill>
                  <a:schemeClr val="tx1"/>
                </a:solidFill>
                <a:latin typeface="+mn-lt"/>
                <a:ea typeface="+mn-ea"/>
                <a:cs typeface="+mn-cs"/>
              </a:defRPr>
            </a:lvl3pPr>
            <a:lvl4pPr marL="1374775" indent="-463550" algn="l" defTabSz="1219261" rtl="0" eaLnBrk="1" latinLnBrk="0" hangingPunct="1">
              <a:spcBef>
                <a:spcPts val="0"/>
              </a:spcBef>
              <a:buFont typeface="Arial"/>
              <a:buChar char="•"/>
              <a:tabLst/>
              <a:defRPr sz="3600" kern="1200">
                <a:solidFill>
                  <a:schemeClr val="tx1"/>
                </a:solidFill>
                <a:latin typeface="+mn-lt"/>
                <a:ea typeface="+mn-ea"/>
                <a:cs typeface="+mn-cs"/>
              </a:defRPr>
            </a:lvl4pPr>
            <a:lvl5pPr marL="4235" indent="0" algn="l" defTabSz="1219261" rtl="0" eaLnBrk="1" latinLnBrk="0" hangingPunct="1">
              <a:spcBef>
                <a:spcPts val="0"/>
              </a:spcBef>
              <a:buFont typeface="Arial"/>
              <a:buNone/>
              <a:defRPr sz="3600" b="1" kern="1200" baseline="0">
                <a:solidFill>
                  <a:schemeClr val="tx1"/>
                </a:solidFill>
                <a:latin typeface="+mn-lt"/>
                <a:ea typeface="+mn-ea"/>
                <a:cs typeface="+mn-cs"/>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pPr algn="ctr">
              <a:spcAft>
                <a:spcPts val="9600"/>
              </a:spcAft>
              <a:buClr>
                <a:srgbClr val="DA797A"/>
              </a:buClr>
            </a:pPr>
            <a:r>
              <a:rPr lang="fr-FR" sz="4800" dirty="0"/>
              <a:t>Passer de la reconnaissance des préjugés à l'atténuation des préjugés.</a:t>
            </a:r>
            <a:endParaRPr lang="fr-CA" sz="4800" dirty="0"/>
          </a:p>
        </p:txBody>
      </p:sp>
      <p:pic>
        <p:nvPicPr>
          <p:cNvPr id="6" name="Picture 5" descr="Cinq personnes sont debout autour d'une table, souriant et discutant des papiers disposés devant elles. Une des personnes est sur son ordinateur portable et prend des notes. " title="Groupe de personnes qui parlent">
            <a:extLst>
              <a:ext uri="{FF2B5EF4-FFF2-40B4-BE49-F238E27FC236}">
                <a16:creationId xmlns:a16="http://schemas.microsoft.com/office/drawing/2014/main" id="{75B4B87A-0D10-4C5C-930E-6F110909CD22}"/>
              </a:ext>
            </a:extLst>
          </p:cNvPr>
          <p:cNvPicPr>
            <a:picLocks noChangeAspect="1"/>
          </p:cNvPicPr>
          <p:nvPr>
            <p:custDataLst>
              <p:tags r:id="rId4"/>
            </p:custDataLst>
          </p:nvPr>
        </p:nvPicPr>
        <p:blipFill rotWithShape="1">
          <a:blip r:embed="rId7">
            <a:extLst>
              <a:ext uri="{28A0092B-C50C-407E-A947-70E740481C1C}">
                <a14:useLocalDpi xmlns:a14="http://schemas.microsoft.com/office/drawing/2010/main" val="0"/>
              </a:ext>
            </a:extLst>
          </a:blip>
          <a:srcRect l="12796"/>
          <a:stretch/>
        </p:blipFill>
        <p:spPr>
          <a:xfrm>
            <a:off x="12598787" y="3200404"/>
            <a:ext cx="10932522" cy="7428653"/>
          </a:xfrm>
          <a:prstGeom prst="rect">
            <a:avLst/>
          </a:prstGeom>
        </p:spPr>
      </p:pic>
      <p:sp>
        <p:nvSpPr>
          <p:cNvPr id="4" name="Slide Number Placeholder 3"/>
          <p:cNvSpPr>
            <a:spLocks noGrp="1"/>
          </p:cNvSpPr>
          <p:nvPr>
            <p:ph type="sldNum" sz="quarter" idx="12"/>
            <p:custDataLst>
              <p:tags r:id="rId5"/>
            </p:custDataLst>
          </p:nvPr>
        </p:nvSpPr>
        <p:spPr/>
        <p:txBody>
          <a:bodyPr/>
          <a:lstStyle/>
          <a:p>
            <a:fld id="{7088BEF1-D3AD-E34F-A3B9-A73E884A7AB2}" type="slidenum">
              <a:rPr lang="fr-CA" smtClean="0"/>
              <a:t>22</a:t>
            </a:fld>
            <a:endParaRPr lang="fr-CA" dirty="0"/>
          </a:p>
        </p:txBody>
      </p:sp>
    </p:spTree>
    <p:extLst>
      <p:ext uri="{BB962C8B-B14F-4D97-AF65-F5344CB8AC3E}">
        <p14:creationId xmlns:p14="http://schemas.microsoft.com/office/powerpoint/2010/main" val="1788313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FR" dirty="0"/>
              <a:t>Les défis de l'atténuation des préjugés </a:t>
            </a:r>
            <a:endParaRPr lang="fr-CA" dirty="0"/>
          </a:p>
        </p:txBody>
      </p:sp>
      <p:sp>
        <p:nvSpPr>
          <p:cNvPr id="9"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ctr"/>
          <a:lstStyle/>
          <a:p>
            <a:pPr lvl="0" algn="ctr">
              <a:buClr>
                <a:srgbClr val="DA797A"/>
              </a:buClr>
            </a:pPr>
            <a:r>
              <a:rPr lang="fr-FR" sz="8000" dirty="0"/>
              <a:t>Quelles sont, à votre avis, les choses qui nous limitent ou nous mettent au défi lorsque nous essayons d'atténuer notre partialité ? </a:t>
            </a:r>
          </a:p>
        </p:txBody>
      </p:sp>
      <p:sp>
        <p:nvSpPr>
          <p:cNvPr id="3" name="Slide Number Placeholder 2"/>
          <p:cNvSpPr>
            <a:spLocks noGrp="1"/>
          </p:cNvSpPr>
          <p:nvPr>
            <p:ph type="sldNum" sz="quarter" idx="12"/>
            <p:custDataLst>
              <p:tags r:id="rId3"/>
            </p:custDataLst>
          </p:nvPr>
        </p:nvSpPr>
        <p:spPr/>
        <p:txBody>
          <a:bodyPr/>
          <a:lstStyle/>
          <a:p>
            <a:fld id="{7088BEF1-D3AD-E34F-A3B9-A73E884A7AB2}" type="slidenum">
              <a:rPr lang="fr-CA" smtClean="0"/>
              <a:pPr/>
              <a:t>23</a:t>
            </a:fld>
            <a:endParaRPr lang="fr-CA" dirty="0"/>
          </a:p>
        </p:txBody>
      </p:sp>
    </p:spTree>
    <p:extLst>
      <p:ext uri="{BB962C8B-B14F-4D97-AF65-F5344CB8AC3E}">
        <p14:creationId xmlns:p14="http://schemas.microsoft.com/office/powerpoint/2010/main" val="1865653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Pratiques inclusives</a:t>
            </a:r>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5" name="Espace réservé du contenu 4"/>
          <p:cNvSpPr>
            <a:spLocks noGrp="1"/>
          </p:cNvSpPr>
          <p:nvPr>
            <p:ph idx="1"/>
            <p:custDataLst>
              <p:tags r:id="rId3"/>
            </p:custDataLst>
          </p:nvPr>
        </p:nvSpPr>
        <p:spPr/>
        <p:txBody>
          <a:bodyPr/>
          <a:lstStyle/>
          <a:p>
            <a:pPr lvl="1">
              <a:spcAft>
                <a:spcPts val="5400"/>
              </a:spcAft>
              <a:buClr>
                <a:schemeClr val="accent3"/>
              </a:buClr>
              <a:buFont typeface="Wingdings" panose="05000000000000000000" pitchFamily="2" charset="2"/>
              <a:buChar char="w"/>
            </a:pPr>
            <a:r>
              <a:rPr lang="fr-CA" b="1" dirty="0"/>
              <a:t>Formulation inclusive : </a:t>
            </a:r>
            <a:r>
              <a:rPr lang="fr-CA" dirty="0"/>
              <a:t>T</a:t>
            </a:r>
            <a:r>
              <a:rPr lang="fr-CA" dirty="0" smtClean="0"/>
              <a:t>erminologie </a:t>
            </a:r>
            <a:r>
              <a:rPr lang="fr-CA" dirty="0"/>
              <a:t>utilisée dans la communication verbale et la correspondance écrite.</a:t>
            </a:r>
          </a:p>
          <a:p>
            <a:pPr lvl="1">
              <a:spcAft>
                <a:spcPts val="5400"/>
              </a:spcAft>
              <a:buClr>
                <a:schemeClr val="accent3"/>
              </a:buClr>
              <a:buFont typeface="Wingdings" panose="05000000000000000000" pitchFamily="2" charset="2"/>
              <a:buChar char="w"/>
            </a:pPr>
            <a:r>
              <a:rPr lang="fr-CA" b="1" dirty="0"/>
              <a:t>Réunions inclusives : </a:t>
            </a:r>
            <a:r>
              <a:rPr lang="fr-CA" dirty="0"/>
              <a:t>R</a:t>
            </a:r>
            <a:r>
              <a:rPr lang="fr-CA" dirty="0" smtClean="0"/>
              <a:t>éunions</a:t>
            </a:r>
            <a:r>
              <a:rPr lang="fr-CA" b="1" dirty="0" smtClean="0"/>
              <a:t> </a:t>
            </a:r>
            <a:r>
              <a:rPr lang="fr-CA" dirty="0"/>
              <a:t>internes et externes avec des collègues, des parties prenantes, des clients et des partenaires.</a:t>
            </a:r>
          </a:p>
          <a:p>
            <a:pPr lvl="1">
              <a:spcAft>
                <a:spcPts val="5400"/>
              </a:spcAft>
              <a:buClr>
                <a:schemeClr val="accent3"/>
              </a:buClr>
              <a:buFont typeface="Wingdings" panose="05000000000000000000" pitchFamily="2" charset="2"/>
              <a:buChar char="w"/>
            </a:pPr>
            <a:r>
              <a:rPr lang="fr-CA" b="1" dirty="0"/>
              <a:t>Événements inclusifs : </a:t>
            </a:r>
            <a:r>
              <a:rPr lang="fr-CA" dirty="0"/>
              <a:t>D</a:t>
            </a:r>
            <a:r>
              <a:rPr lang="fr-CA" dirty="0" smtClean="0"/>
              <a:t>ans </a:t>
            </a:r>
            <a:r>
              <a:rPr lang="fr-CA" dirty="0"/>
              <a:t>la planification et la mise en œuvre.</a:t>
            </a:r>
          </a:p>
          <a:p>
            <a:pPr lvl="1">
              <a:spcAft>
                <a:spcPts val="5400"/>
              </a:spcAft>
              <a:buClr>
                <a:schemeClr val="accent3"/>
              </a:buClr>
              <a:buFont typeface="Wingdings" panose="05000000000000000000" pitchFamily="2" charset="2"/>
              <a:buChar char="w"/>
            </a:pPr>
            <a:r>
              <a:rPr lang="fr-CA" b="1" dirty="0"/>
              <a:t>Processus et outils d’embauche inclusifs : </a:t>
            </a:r>
            <a:r>
              <a:rPr lang="fr-CA" dirty="0"/>
              <a:t>D</a:t>
            </a:r>
            <a:r>
              <a:rPr lang="fr-CA" dirty="0" smtClean="0"/>
              <a:t>ans </a:t>
            </a:r>
            <a:r>
              <a:rPr lang="fr-CA" dirty="0"/>
              <a:t>le recrutement et les promotions.</a:t>
            </a:r>
          </a:p>
          <a:p>
            <a:pPr lvl="1">
              <a:spcAft>
                <a:spcPts val="5400"/>
              </a:spcAft>
              <a:buClr>
                <a:schemeClr val="accent3"/>
              </a:buClr>
              <a:buFont typeface="Wingdings" panose="05000000000000000000" pitchFamily="2" charset="2"/>
              <a:buChar char="w"/>
            </a:pPr>
            <a:r>
              <a:rPr lang="fr-CA" b="1" dirty="0"/>
              <a:t>Encadrement inclusif : </a:t>
            </a:r>
            <a:r>
              <a:rPr lang="fr-CA" dirty="0"/>
              <a:t>R</a:t>
            </a:r>
            <a:r>
              <a:rPr lang="fr-CA" dirty="0" smtClean="0"/>
              <a:t>étroactions </a:t>
            </a:r>
            <a:r>
              <a:rPr lang="fr-CA" dirty="0"/>
              <a:t>constructives, évaluation du rendement, mentorat.</a:t>
            </a:r>
          </a:p>
          <a:p>
            <a:pPr lvl="1">
              <a:spcAft>
                <a:spcPts val="5400"/>
              </a:spcAft>
              <a:buClr>
                <a:schemeClr val="accent3"/>
              </a:buClr>
              <a:buFont typeface="Wingdings" panose="05000000000000000000" pitchFamily="2" charset="2"/>
              <a:buChar char="w"/>
            </a:pPr>
            <a:r>
              <a:rPr lang="fr-CA" b="1" dirty="0"/>
              <a:t>Gestion inclusive des projets, des programmes et des politiques : </a:t>
            </a:r>
            <a:r>
              <a:rPr lang="fr-CA" dirty="0"/>
              <a:t>É</a:t>
            </a:r>
            <a:r>
              <a:rPr lang="fr-CA" dirty="0" smtClean="0"/>
              <a:t>laboration</a:t>
            </a:r>
            <a:r>
              <a:rPr lang="fr-CA" dirty="0"/>
              <a:t>, consultations, prise de décision.</a:t>
            </a:r>
          </a:p>
        </p:txBody>
      </p:sp>
      <p:sp>
        <p:nvSpPr>
          <p:cNvPr id="2" name="Slide Number Placeholder 1"/>
          <p:cNvSpPr>
            <a:spLocks noGrp="1"/>
          </p:cNvSpPr>
          <p:nvPr>
            <p:ph type="sldNum" sz="quarter" idx="12"/>
            <p:custDataLst>
              <p:tags r:id="rId4"/>
            </p:custDataLst>
          </p:nvPr>
        </p:nvSpPr>
        <p:spPr/>
        <p:txBody>
          <a:bodyPr/>
          <a:lstStyle/>
          <a:p>
            <a:fld id="{7088BEF1-D3AD-E34F-A3B9-A73E884A7AB2}" type="slidenum">
              <a:rPr lang="fr-CA" smtClean="0"/>
              <a:pPr/>
              <a:t>24</a:t>
            </a:fld>
            <a:endParaRPr lang="fr-CA" dirty="0"/>
          </a:p>
        </p:txBody>
      </p:sp>
    </p:spTree>
    <p:extLst>
      <p:ext uri="{BB962C8B-B14F-4D97-AF65-F5344CB8AC3E}">
        <p14:creationId xmlns:p14="http://schemas.microsoft.com/office/powerpoint/2010/main" val="2915448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a:xfrm>
            <a:off x="853551" y="432017"/>
            <a:ext cx="22675443" cy="1581942"/>
          </a:xfrm>
        </p:spPr>
        <p:txBody>
          <a:bodyPr/>
          <a:lstStyle/>
          <a:p>
            <a:r>
              <a:rPr lang="fr-CA" dirty="0"/>
              <a:t>N’oubliez </a:t>
            </a:r>
            <a:r>
              <a:rPr lang="fr-CA" dirty="0" smtClean="0"/>
              <a:t>pas</a:t>
            </a:r>
            <a:endParaRPr lang="fr-CA" dirty="0"/>
          </a:p>
        </p:txBody>
      </p:sp>
      <p:sp>
        <p:nvSpPr>
          <p:cNvPr id="7"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pic>
        <p:nvPicPr>
          <p:cNvPr id="9" name="Picture 2" title="Icône d'une tête avec des engrenages"/>
          <p:cNvPicPr>
            <a:picLocks noChangeAspect="1" noChangeArrowheads="1"/>
          </p:cNvPicPr>
          <p:nvPr>
            <p:custDataLst>
              <p:tags r:id="rId3"/>
            </p:custDataLst>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82070" y="432017"/>
            <a:ext cx="1849239" cy="177946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custDataLst>
              <p:tags r:id="rId4"/>
            </p:custDataLst>
          </p:nvPr>
        </p:nvSpPr>
        <p:spPr/>
        <p:txBody>
          <a:bodyPr/>
          <a:lstStyle/>
          <a:p>
            <a:pPr lvl="1">
              <a:buClr>
                <a:schemeClr val="accent3"/>
              </a:buClr>
              <a:buFont typeface="Wingdings" panose="05000000000000000000" pitchFamily="2" charset="2"/>
              <a:buChar char="w"/>
            </a:pPr>
            <a:r>
              <a:rPr lang="fr-CA" dirty="0" smtClean="0"/>
              <a:t>Nous avons </a:t>
            </a:r>
            <a:r>
              <a:rPr lang="fr-CA" b="1" dirty="0" smtClean="0"/>
              <a:t>tous</a:t>
            </a:r>
            <a:r>
              <a:rPr lang="fr-CA" dirty="0" smtClean="0"/>
              <a:t> des préjugés!</a:t>
            </a:r>
          </a:p>
          <a:p>
            <a:pPr lvl="1">
              <a:buClr>
                <a:schemeClr val="accent3"/>
              </a:buClr>
              <a:buFont typeface="Wingdings" panose="05000000000000000000" pitchFamily="2" charset="2"/>
              <a:buChar char="w"/>
            </a:pPr>
            <a:endParaRPr lang="fr-CA" dirty="0" smtClean="0"/>
          </a:p>
          <a:p>
            <a:pPr lvl="1">
              <a:buClr>
                <a:schemeClr val="accent3"/>
              </a:buClr>
              <a:buFont typeface="Wingdings" panose="05000000000000000000" pitchFamily="2" charset="2"/>
              <a:buChar char="w"/>
            </a:pPr>
            <a:r>
              <a:rPr lang="fr-CA" dirty="0" smtClean="0"/>
              <a:t>Les préjugés sont des pensées et des attitudes irrationnelles fondées sur des présomptions et des stéréotypes.</a:t>
            </a:r>
          </a:p>
          <a:p>
            <a:pPr lvl="1">
              <a:buClr>
                <a:schemeClr val="accent3"/>
              </a:buClr>
              <a:buFont typeface="Wingdings" panose="05000000000000000000" pitchFamily="2" charset="2"/>
              <a:buChar char="w"/>
            </a:pPr>
            <a:endParaRPr lang="fr-CA" dirty="0" smtClean="0"/>
          </a:p>
          <a:p>
            <a:pPr lvl="1">
              <a:buClr>
                <a:schemeClr val="accent3"/>
              </a:buClr>
              <a:buFont typeface="Wingdings" panose="05000000000000000000" pitchFamily="2" charset="2"/>
              <a:buChar char="w"/>
            </a:pPr>
            <a:r>
              <a:rPr lang="fr-CA" dirty="0" smtClean="0"/>
              <a:t>Bien qu’il soit normal d’avoir des préjugés, il est de notre responsabilité individuelle et collective d’en prendre davantage conscience, de les reconnaître et d’essayer d’éviter d’agir sur la base des préjugés pour favoriser l’établissement de milieux de travail positifs, respectueux et inclusifs.</a:t>
            </a:r>
          </a:p>
          <a:p>
            <a:pPr lvl="1"/>
            <a:endParaRPr lang="fr-CA" dirty="0" smtClean="0"/>
          </a:p>
          <a:p>
            <a:pPr marL="3175" lvl="1" indent="0">
              <a:buNone/>
            </a:pPr>
            <a:endParaRPr lang="fr-CA" dirty="0" smtClean="0"/>
          </a:p>
          <a:p>
            <a:pPr marL="3175" lvl="1" indent="0" algn="ctr">
              <a:buNone/>
            </a:pPr>
            <a:r>
              <a:rPr lang="fr-CA" sz="3800" dirty="0" smtClean="0"/>
              <a:t>La diversité </a:t>
            </a:r>
            <a:r>
              <a:rPr lang="fr-CA" sz="3800" b="1" dirty="0" smtClean="0">
                <a:solidFill>
                  <a:schemeClr val="accent3"/>
                </a:solidFill>
              </a:rPr>
              <a:t>+</a:t>
            </a:r>
            <a:r>
              <a:rPr lang="fr-CA" sz="3800" dirty="0" smtClean="0"/>
              <a:t> la gestion des préjugés inconscients </a:t>
            </a:r>
            <a:r>
              <a:rPr lang="fr-CA" sz="3800" b="1" dirty="0" smtClean="0">
                <a:solidFill>
                  <a:schemeClr val="accent3"/>
                </a:solidFill>
              </a:rPr>
              <a:t>=</a:t>
            </a:r>
            <a:r>
              <a:rPr lang="fr-CA" sz="3800" dirty="0" smtClean="0"/>
              <a:t> l’établissement d’un milieu de travail plus respectueux et inclusif.</a:t>
            </a:r>
            <a:endParaRPr lang="fr-CA" sz="3800" dirty="0"/>
          </a:p>
        </p:txBody>
      </p:sp>
      <p:sp>
        <p:nvSpPr>
          <p:cNvPr id="2" name="Slide Number Placeholder 1"/>
          <p:cNvSpPr>
            <a:spLocks noGrp="1"/>
          </p:cNvSpPr>
          <p:nvPr>
            <p:ph type="sldNum" sz="quarter" idx="12"/>
            <p:custDataLst>
              <p:tags r:id="rId5"/>
            </p:custDataLst>
          </p:nvPr>
        </p:nvSpPr>
        <p:spPr/>
        <p:txBody>
          <a:bodyPr/>
          <a:lstStyle/>
          <a:p>
            <a:fld id="{7088BEF1-D3AD-E34F-A3B9-A73E884A7AB2}" type="slidenum">
              <a:rPr lang="fr-CA" smtClean="0"/>
              <a:pPr/>
              <a:t>25</a:t>
            </a:fld>
            <a:endParaRPr lang="fr-CA" dirty="0"/>
          </a:p>
        </p:txBody>
      </p:sp>
    </p:spTree>
    <p:extLst>
      <p:ext uri="{BB962C8B-B14F-4D97-AF65-F5344CB8AC3E}">
        <p14:creationId xmlns:p14="http://schemas.microsoft.com/office/powerpoint/2010/main" val="3006613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Parcours d’apprentissage</a:t>
            </a:r>
          </a:p>
        </p:txBody>
      </p:sp>
      <p:sp>
        <p:nvSpPr>
          <p:cNvPr id="7"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8" name="Content Placeholder 5"/>
          <p:cNvSpPr txBox="1">
            <a:spLocks/>
          </p:cNvSpPr>
          <p:nvPr>
            <p:custDataLst>
              <p:tags r:id="rId3"/>
            </p:custDataLst>
          </p:nvPr>
        </p:nvSpPr>
        <p:spPr>
          <a:xfrm>
            <a:off x="853552" y="3200405"/>
            <a:ext cx="11348442" cy="8497754"/>
          </a:xfrm>
          <a:prstGeom prst="rect">
            <a:avLst/>
          </a:prstGeom>
        </p:spPr>
        <p:txBody>
          <a:bodyPr vert="horz" lIns="0" tIns="0" rIns="0" bIns="0" rtlCol="0" anchor="ctr">
            <a:noAutofit/>
          </a:bodyPr>
          <a:lstStyle>
            <a:lvl1pPr marL="4235" indent="0" algn="l" defTabSz="1219261" rtl="0" eaLnBrk="1" latinLnBrk="0" hangingPunct="1">
              <a:spcBef>
                <a:spcPts val="0"/>
              </a:spcBef>
              <a:buFont typeface="Arial"/>
              <a:buNone/>
              <a:defRPr sz="3600" kern="1200" baseline="0">
                <a:solidFill>
                  <a:schemeClr val="tx1"/>
                </a:solidFill>
                <a:latin typeface="+mn-lt"/>
                <a:ea typeface="+mn-ea"/>
                <a:cs typeface="+mn-cs"/>
              </a:defRPr>
            </a:lvl1pPr>
            <a:lvl2pPr marL="458788" indent="-455613" algn="l" defTabSz="1219261" rtl="0" eaLnBrk="1" latinLnBrk="0" hangingPunct="1">
              <a:spcBef>
                <a:spcPts val="0"/>
              </a:spcBef>
              <a:buFont typeface="Arial"/>
              <a:buChar char="•"/>
              <a:defRPr sz="3600" kern="1200">
                <a:solidFill>
                  <a:schemeClr val="tx1"/>
                </a:solidFill>
                <a:latin typeface="+mn-lt"/>
                <a:ea typeface="+mn-ea"/>
                <a:cs typeface="+mn-cs"/>
              </a:defRPr>
            </a:lvl2pPr>
            <a:lvl3pPr marL="915988" indent="-455613" algn="l" defTabSz="1219261" rtl="0" eaLnBrk="1" latinLnBrk="0" hangingPunct="1">
              <a:spcBef>
                <a:spcPts val="0"/>
              </a:spcBef>
              <a:buFont typeface="Arial"/>
              <a:buChar char="•"/>
              <a:tabLst/>
              <a:defRPr sz="3600" kern="1200">
                <a:solidFill>
                  <a:schemeClr val="tx1"/>
                </a:solidFill>
                <a:latin typeface="+mn-lt"/>
                <a:ea typeface="+mn-ea"/>
                <a:cs typeface="+mn-cs"/>
              </a:defRPr>
            </a:lvl3pPr>
            <a:lvl4pPr marL="1374775" indent="-463550" algn="l" defTabSz="1219261" rtl="0" eaLnBrk="1" latinLnBrk="0" hangingPunct="1">
              <a:spcBef>
                <a:spcPts val="0"/>
              </a:spcBef>
              <a:buFont typeface="Arial"/>
              <a:buChar char="•"/>
              <a:tabLst/>
              <a:defRPr sz="3600" kern="1200">
                <a:solidFill>
                  <a:schemeClr val="tx1"/>
                </a:solidFill>
                <a:latin typeface="+mn-lt"/>
                <a:ea typeface="+mn-ea"/>
                <a:cs typeface="+mn-cs"/>
              </a:defRPr>
            </a:lvl4pPr>
            <a:lvl5pPr marL="4235" indent="0" algn="l" defTabSz="1219261" rtl="0" eaLnBrk="1" latinLnBrk="0" hangingPunct="1">
              <a:spcBef>
                <a:spcPts val="0"/>
              </a:spcBef>
              <a:buFont typeface="Arial"/>
              <a:buNone/>
              <a:defRPr sz="3600" b="1" kern="1200" baseline="0">
                <a:solidFill>
                  <a:schemeClr val="tx1"/>
                </a:solidFill>
                <a:latin typeface="+mn-lt"/>
                <a:ea typeface="+mn-ea"/>
                <a:cs typeface="+mn-cs"/>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pPr marL="541338" lvl="1" indent="85725" algn="ctr">
              <a:spcAft>
                <a:spcPts val="1800"/>
              </a:spcAft>
              <a:buClr>
                <a:schemeClr val="accent3"/>
              </a:buClr>
              <a:buNone/>
            </a:pPr>
            <a:r>
              <a:rPr lang="fr-CA" sz="4800" dirty="0"/>
              <a:t>Réfléchissez à votre parcours personnel d’apprentissage au cours des quatre dernières </a:t>
            </a:r>
            <a:r>
              <a:rPr lang="fr-CA" sz="4800" dirty="0" smtClean="0"/>
              <a:t>sessions.</a:t>
            </a:r>
            <a:endParaRPr lang="fr-CA" sz="4800" dirty="0"/>
          </a:p>
        </p:txBody>
      </p:sp>
      <p:sp>
        <p:nvSpPr>
          <p:cNvPr id="4" name="Slide Number Placeholder 3"/>
          <p:cNvSpPr>
            <a:spLocks noGrp="1"/>
          </p:cNvSpPr>
          <p:nvPr>
            <p:ph type="sldNum" sz="quarter" idx="12"/>
            <p:custDataLst>
              <p:tags r:id="rId4"/>
            </p:custDataLst>
          </p:nvPr>
        </p:nvSpPr>
        <p:spPr/>
        <p:txBody>
          <a:bodyPr/>
          <a:lstStyle/>
          <a:p>
            <a:fld id="{7088BEF1-D3AD-E34F-A3B9-A73E884A7AB2}" type="slidenum">
              <a:rPr lang="fr-CA" smtClean="0"/>
              <a:t>26</a:t>
            </a:fld>
            <a:endParaRPr lang="fr-CA" dirty="0"/>
          </a:p>
        </p:txBody>
      </p:sp>
      <p:pic>
        <p:nvPicPr>
          <p:cNvPr id="9" name="Picture 8" title="Personne qui écrit dans un journal avec un stylo">
            <a:extLst>
              <a:ext uri="{FF2B5EF4-FFF2-40B4-BE49-F238E27FC236}">
                <a16:creationId xmlns:a16="http://schemas.microsoft.com/office/drawing/2014/main" id="{9D165203-B51B-4F6B-A6E3-333A15882683}"/>
              </a:ext>
            </a:extLst>
          </p:cNvPr>
          <p:cNvPicPr>
            <a:picLocks noChangeAspect="1"/>
          </p:cNvPicPr>
          <p:nvPr>
            <p:custDataLst>
              <p:tags r:id="rId5"/>
            </p:custDataLst>
          </p:nvPr>
        </p:nvPicPr>
        <p:blipFill rotWithShape="1">
          <a:blip r:embed="rId7">
            <a:extLst>
              <a:ext uri="{28A0092B-C50C-407E-A947-70E740481C1C}">
                <a14:useLocalDpi xmlns:a14="http://schemas.microsoft.com/office/drawing/2010/main" val="0"/>
              </a:ext>
            </a:extLst>
          </a:blip>
          <a:srcRect r="13146" b="12510"/>
          <a:stretch/>
        </p:blipFill>
        <p:spPr>
          <a:xfrm>
            <a:off x="12686919" y="3430363"/>
            <a:ext cx="10627021" cy="7144375"/>
          </a:xfrm>
          <a:prstGeom prst="rect">
            <a:avLst/>
          </a:prstGeom>
        </p:spPr>
      </p:pic>
    </p:spTree>
    <p:extLst>
      <p:ext uri="{BB962C8B-B14F-4D97-AF65-F5344CB8AC3E}">
        <p14:creationId xmlns:p14="http://schemas.microsoft.com/office/powerpoint/2010/main" val="2314330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7" y="2810671"/>
            <a:ext cx="23609300" cy="6451845"/>
          </a:xfrm>
          <a:prstGeom prst="roundRect">
            <a:avLst/>
          </a:prstGeom>
          <a:solidFill>
            <a:srgbClr val="4E5B73"/>
          </a:solidFill>
        </p:spPr>
        <p:txBody>
          <a:bodyPr lIns="180000" rIns="36000" anchor="ctr"/>
          <a:lstStyle/>
          <a:p>
            <a:pPr algn="ctr">
              <a:lnSpc>
                <a:spcPct val="120000"/>
              </a:lnSpc>
            </a:pPr>
            <a:r>
              <a:rPr lang="fr-FR" sz="10000" dirty="0">
                <a:solidFill>
                  <a:schemeClr val="bg1"/>
                </a:solidFill>
                <a:latin typeface="Segoe UI Emoji" panose="020B0502040204020203" pitchFamily="34" charset="0"/>
                <a:ea typeface="Segoe UI Emoji" panose="020B0502040204020203" pitchFamily="34" charset="0"/>
                <a:cs typeface="Times New Roman" panose="02020603050405020304" pitchFamily="18" charset="0"/>
              </a:rPr>
              <a:t>On ne voit bien qu’avec le cœur. L’essentiel est invisible pour les </a:t>
            </a:r>
            <a:r>
              <a:rPr lang="fr-FR" sz="10000" dirty="0" smtClean="0">
                <a:solidFill>
                  <a:schemeClr val="bg1"/>
                </a:solidFill>
                <a:latin typeface="Segoe UI Emoji" panose="020B0502040204020203" pitchFamily="34" charset="0"/>
                <a:ea typeface="Segoe UI Emoji" panose="020B0502040204020203" pitchFamily="34" charset="0"/>
                <a:cs typeface="Times New Roman" panose="02020603050405020304" pitchFamily="18" charset="0"/>
              </a:rPr>
              <a:t>yeux.</a:t>
            </a:r>
            <a:endParaRPr lang="en-CA" sz="10000" dirty="0">
              <a:solidFill>
                <a:schemeClr val="bg1"/>
              </a:solidFill>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088BEF1-D3AD-E34F-A3B9-A73E884A7AB2}" type="slidenum">
              <a:rPr lang="en-CA" noProof="0" smtClean="0"/>
              <a:t>27</a:t>
            </a:fld>
            <a:endParaRPr lang="en-CA" noProof="0" dirty="0"/>
          </a:p>
        </p:txBody>
      </p:sp>
      <p:sp>
        <p:nvSpPr>
          <p:cNvPr id="5" name="TextBox 4"/>
          <p:cNvSpPr txBox="1"/>
          <p:nvPr/>
        </p:nvSpPr>
        <p:spPr>
          <a:xfrm>
            <a:off x="15519342" y="10277901"/>
            <a:ext cx="8822865" cy="830997"/>
          </a:xfrm>
          <a:prstGeom prst="rect">
            <a:avLst/>
          </a:prstGeom>
          <a:noFill/>
        </p:spPr>
        <p:txBody>
          <a:bodyPr wrap="none" lIns="0" tIns="0" rIns="0" bIns="0" rtlCol="0">
            <a:spAutoFit/>
          </a:bodyPr>
          <a:lstStyle/>
          <a:p>
            <a:r>
              <a:rPr lang="en-US" sz="5400" b="1" dirty="0" smtClean="0">
                <a:solidFill>
                  <a:srgbClr val="4E5B73"/>
                </a:solidFill>
              </a:rPr>
              <a:t>- Antoine de Saint-</a:t>
            </a:r>
            <a:r>
              <a:rPr lang="en-US" sz="5400" b="1" dirty="0" err="1" smtClean="0">
                <a:solidFill>
                  <a:srgbClr val="4E5B73"/>
                </a:solidFill>
              </a:rPr>
              <a:t>Exupéry</a:t>
            </a:r>
            <a:endParaRPr lang="en-CA" sz="5400" b="1" dirty="0" err="1" smtClean="0">
              <a:solidFill>
                <a:srgbClr val="4E5B73"/>
              </a:solidFill>
            </a:endParaRPr>
          </a:p>
        </p:txBody>
      </p:sp>
    </p:spTree>
    <p:extLst>
      <p:ext uri="{BB962C8B-B14F-4D97-AF65-F5344CB8AC3E}">
        <p14:creationId xmlns:p14="http://schemas.microsoft.com/office/powerpoint/2010/main" val="970817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p:txBody>
          <a:bodyPr/>
          <a:lstStyle/>
          <a:p>
            <a:r>
              <a:rPr lang="fr-CA" dirty="0"/>
              <a:t>Questions</a:t>
            </a:r>
          </a:p>
        </p:txBody>
      </p:sp>
      <p:sp>
        <p:nvSpPr>
          <p:cNvPr id="3" name="Shape 143" title="décoratif"/>
          <p:cNvSpPr/>
          <p:nvPr>
            <p:custDataLst>
              <p:tags r:id="rId2"/>
            </p:custDataLst>
          </p:nvPr>
        </p:nvSpPr>
        <p:spPr>
          <a:xfrm>
            <a:off x="859536" y="9370329"/>
            <a:ext cx="4680000" cy="4"/>
          </a:xfrm>
          <a:prstGeom prst="line">
            <a:avLst/>
          </a:prstGeom>
          <a:ln w="5715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515690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sz="11500" dirty="0" smtClean="0"/>
              <a:t>Merci pour votre participation!</a:t>
            </a:r>
            <a:endParaRPr lang="fr-CA" sz="11500" dirty="0"/>
          </a:p>
        </p:txBody>
      </p:sp>
      <p:sp>
        <p:nvSpPr>
          <p:cNvPr id="3" name="Slide Number Placeholder 2"/>
          <p:cNvSpPr>
            <a:spLocks noGrp="1"/>
          </p:cNvSpPr>
          <p:nvPr>
            <p:ph type="sldNum" sz="quarter" idx="12"/>
            <p:custDataLst>
              <p:tags r:id="rId2"/>
            </p:custDataLst>
          </p:nvPr>
        </p:nvSpPr>
        <p:spPr/>
        <p:txBody>
          <a:bodyPr/>
          <a:lstStyle/>
          <a:p>
            <a:fld id="{7088BEF1-D3AD-E34F-A3B9-A73E884A7AB2}" type="slidenum">
              <a:rPr lang="fr-CA" smtClean="0"/>
              <a:t>29</a:t>
            </a:fld>
            <a:endParaRPr lang="fr-CA" dirty="0"/>
          </a:p>
        </p:txBody>
      </p:sp>
    </p:spTree>
    <p:extLst>
      <p:ext uri="{BB962C8B-B14F-4D97-AF65-F5344CB8AC3E}">
        <p14:creationId xmlns:p14="http://schemas.microsoft.com/office/powerpoint/2010/main" val="410349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Objectifs </a:t>
            </a:r>
            <a:r>
              <a:rPr lang="fr-CA" dirty="0" smtClean="0"/>
              <a:t>de la séance </a:t>
            </a:r>
            <a:endParaRPr lang="fr-CA" dirty="0"/>
          </a:p>
        </p:txBody>
      </p:sp>
      <p:sp>
        <p:nvSpPr>
          <p:cNvPr id="5" name="Espace réservé du contenu 4"/>
          <p:cNvSpPr>
            <a:spLocks noGrp="1"/>
          </p:cNvSpPr>
          <p:nvPr>
            <p:ph idx="1"/>
            <p:custDataLst>
              <p:tags r:id="rId2"/>
            </p:custDataLst>
          </p:nvPr>
        </p:nvSpPr>
        <p:spPr/>
        <p:txBody>
          <a:bodyPr/>
          <a:lstStyle/>
          <a:p>
            <a:pPr marL="575735" indent="-571500">
              <a:buClr>
                <a:schemeClr val="accent3"/>
              </a:buClr>
              <a:buFont typeface="Wingdings" panose="05000000000000000000" pitchFamily="2" charset="2"/>
              <a:buChar char="w"/>
            </a:pPr>
            <a:r>
              <a:rPr lang="fr-FR" sz="5400" dirty="0" smtClean="0"/>
              <a:t>Réfléchir </a:t>
            </a:r>
            <a:r>
              <a:rPr lang="fr-FR" sz="5400" dirty="0"/>
              <a:t>aux répercussions des préjugés inconscients </a:t>
            </a:r>
            <a:r>
              <a:rPr lang="fr-FR" sz="5400" dirty="0" smtClean="0"/>
              <a:t>sur toutes </a:t>
            </a:r>
            <a:r>
              <a:rPr lang="fr-FR" sz="5400" dirty="0"/>
              <a:t>les personnes </a:t>
            </a:r>
            <a:r>
              <a:rPr lang="fr-FR" sz="5400" dirty="0" smtClean="0"/>
              <a:t>concernées.</a:t>
            </a:r>
          </a:p>
          <a:p>
            <a:pPr>
              <a:buClr>
                <a:schemeClr val="accent3"/>
              </a:buClr>
            </a:pPr>
            <a:endParaRPr lang="fr-FR" sz="5400" dirty="0"/>
          </a:p>
          <a:p>
            <a:pPr marL="575735" indent="-571500">
              <a:buClr>
                <a:schemeClr val="accent3"/>
              </a:buClr>
              <a:buFont typeface="Wingdings" panose="05000000000000000000" pitchFamily="2" charset="2"/>
              <a:buChar char="w"/>
            </a:pPr>
            <a:r>
              <a:rPr lang="fr-FR" sz="5400" dirty="0"/>
              <a:t>Discuter de divers </a:t>
            </a:r>
            <a:r>
              <a:rPr lang="fr-FR" sz="5400" dirty="0" smtClean="0"/>
              <a:t>outils </a:t>
            </a:r>
            <a:r>
              <a:rPr lang="fr-FR" sz="5400" dirty="0"/>
              <a:t>de conseils, d’outils et de stratégies pour mieux reconnaître et atténuer les préjugés </a:t>
            </a:r>
            <a:r>
              <a:rPr lang="fr-FR" sz="5400" dirty="0" smtClean="0"/>
              <a:t>inconscients.</a:t>
            </a:r>
            <a:endParaRPr lang="fr-FR" sz="5400" dirty="0"/>
          </a:p>
          <a:p>
            <a:pPr marL="575735" indent="-571500">
              <a:buClr>
                <a:schemeClr val="accent3"/>
              </a:buClr>
              <a:buFont typeface="Wingdings" panose="05000000000000000000" pitchFamily="2" charset="2"/>
              <a:buChar char="w"/>
            </a:pPr>
            <a:endParaRPr lang="fr-CA" sz="4400" dirty="0" smtClean="0"/>
          </a:p>
          <a:p>
            <a:pPr>
              <a:buClr>
                <a:schemeClr val="accent3"/>
              </a:buClr>
            </a:pPr>
            <a:endParaRPr lang="fr-CA" sz="4400" dirty="0"/>
          </a:p>
        </p:txBody>
      </p:sp>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3</a:t>
            </a:fld>
            <a:endParaRPr lang="fr-CA" dirty="0"/>
          </a:p>
        </p:txBody>
      </p:sp>
      <p:sp>
        <p:nvSpPr>
          <p:cNvPr id="6" name="Shape 143" title="décoratif"/>
          <p:cNvSpPr/>
          <p:nvPr>
            <p:custDataLst>
              <p:tags r:id="rId4"/>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1700851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Ordre du jour</a:t>
            </a:r>
          </a:p>
        </p:txBody>
      </p:sp>
      <p:sp>
        <p:nvSpPr>
          <p:cNvPr id="5"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3" name="Content Placeholder 2"/>
          <p:cNvSpPr>
            <a:spLocks noGrp="1"/>
          </p:cNvSpPr>
          <p:nvPr>
            <p:ph idx="1"/>
            <p:custDataLst>
              <p:tags r:id="rId3"/>
            </p:custDataLst>
          </p:nvPr>
        </p:nvSpPr>
        <p:spPr/>
        <p:txBody>
          <a:bodyPr/>
          <a:lstStyle/>
          <a:p>
            <a:pPr marL="575735" indent="-571500">
              <a:buClr>
                <a:schemeClr val="accent3"/>
              </a:buClr>
              <a:buFont typeface="Wingdings" panose="05000000000000000000" pitchFamily="2" charset="2"/>
              <a:buChar char="w"/>
            </a:pPr>
            <a:r>
              <a:rPr lang="fr-CA" dirty="0" smtClean="0"/>
              <a:t>Retour sur l’activité « Faire face à ses propres préjugés! »</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Reconnaître les préjugés des autres</a:t>
            </a:r>
          </a:p>
          <a:p>
            <a:pPr marL="575735" indent="-571500">
              <a:buClr>
                <a:schemeClr val="accent3"/>
              </a:buClr>
              <a:buFont typeface="Wingdings" panose="05000000000000000000" pitchFamily="2" charset="2"/>
              <a:buChar char="w"/>
            </a:pPr>
            <a:endParaRPr lang="fr-CA" dirty="0"/>
          </a:p>
          <a:p>
            <a:pPr marL="575735" indent="-571500">
              <a:buClr>
                <a:schemeClr val="accent3"/>
              </a:buClr>
              <a:buFont typeface="Wingdings" panose="05000000000000000000" pitchFamily="2" charset="2"/>
              <a:buChar char="w"/>
            </a:pPr>
            <a:r>
              <a:rPr lang="fr-CA" dirty="0" smtClean="0"/>
              <a:t>Activité de groupe sur les présomptions</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Les obstacles systémiques</a:t>
            </a:r>
          </a:p>
          <a:p>
            <a:pPr marL="575735" indent="-571500">
              <a:buClr>
                <a:schemeClr val="accent3"/>
              </a:buClr>
              <a:buFont typeface="Wingdings" panose="05000000000000000000" pitchFamily="2" charset="2"/>
              <a:buChar char="w"/>
            </a:pPr>
            <a:endParaRPr lang="fr-CA" dirty="0"/>
          </a:p>
          <a:p>
            <a:pPr marL="575735" indent="-571500">
              <a:buClr>
                <a:schemeClr val="accent3"/>
              </a:buClr>
              <a:buFont typeface="Wingdings" panose="05000000000000000000" pitchFamily="2" charset="2"/>
              <a:buChar char="w"/>
            </a:pPr>
            <a:r>
              <a:rPr lang="fr-CA" dirty="0" smtClean="0"/>
              <a:t>Passer de la reconnaissance des préjugés à l’atténuation des préjugés</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Discuter du parcours d’apprentissage de quatre semaines</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Questions</a:t>
            </a:r>
          </a:p>
          <a:p>
            <a:pPr marL="575735" indent="-571500">
              <a:buClr>
                <a:schemeClr val="accent3"/>
              </a:buClr>
              <a:buFont typeface="Wingdings" panose="05000000000000000000" pitchFamily="2" charset="2"/>
              <a:buChar char="w"/>
            </a:pPr>
            <a:endParaRPr lang="fr-CA" dirty="0" smtClean="0"/>
          </a:p>
          <a:p>
            <a:pPr>
              <a:buClr>
                <a:schemeClr val="accent3"/>
              </a:buClr>
            </a:pPr>
            <a:endParaRPr lang="fr-CA" dirty="0" smtClean="0"/>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a:p>
        </p:txBody>
      </p:sp>
      <p:sp>
        <p:nvSpPr>
          <p:cNvPr id="4" name="Slide Number Placeholder 3"/>
          <p:cNvSpPr>
            <a:spLocks noGrp="1"/>
          </p:cNvSpPr>
          <p:nvPr>
            <p:ph type="sldNum" sz="quarter" idx="12"/>
            <p:custDataLst>
              <p:tags r:id="rId4"/>
            </p:custDataLst>
          </p:nvPr>
        </p:nvSpPr>
        <p:spPr/>
        <p:txBody>
          <a:bodyPr/>
          <a:lstStyle/>
          <a:p>
            <a:fld id="{7088BEF1-D3AD-E34F-A3B9-A73E884A7AB2}" type="slidenum">
              <a:rPr lang="fr-CA" smtClean="0"/>
              <a:t>4</a:t>
            </a:fld>
            <a:endParaRPr lang="fr-CA" dirty="0"/>
          </a:p>
        </p:txBody>
      </p:sp>
    </p:spTree>
    <p:extLst>
      <p:ext uri="{BB962C8B-B14F-4D97-AF65-F5344CB8AC3E}">
        <p14:creationId xmlns:p14="http://schemas.microsoft.com/office/powerpoint/2010/main" val="3214832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855866" y="381001"/>
            <a:ext cx="24137734" cy="1581942"/>
          </a:xfrm>
        </p:spPr>
        <p:txBody>
          <a:bodyPr/>
          <a:lstStyle/>
          <a:p>
            <a:r>
              <a:rPr lang="fr-CA" sz="7000" dirty="0"/>
              <a:t>Retour sur l’activité « </a:t>
            </a:r>
            <a:r>
              <a:rPr lang="fr-CA" sz="7000" dirty="0" smtClean="0"/>
              <a:t>Faire face à ses </a:t>
            </a:r>
            <a:r>
              <a:rPr lang="fr-CA" sz="7000" dirty="0"/>
              <a:t>propres préjugés! »</a:t>
            </a:r>
          </a:p>
        </p:txBody>
      </p:sp>
      <p:sp>
        <p:nvSpPr>
          <p:cNvPr id="9"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custDataLst>
              <p:tags r:id="rId3"/>
            </p:custDataLst>
          </p:nvPr>
        </p:nvSpPr>
        <p:spPr>
          <a:xfrm>
            <a:off x="853551" y="3200405"/>
            <a:ext cx="14010313" cy="8497754"/>
          </a:xfrm>
        </p:spPr>
        <p:txBody>
          <a:bodyPr/>
          <a:lstStyle/>
          <a:p>
            <a:pPr marL="575735" lvl="0" indent="-571500">
              <a:spcAft>
                <a:spcPts val="9600"/>
              </a:spcAft>
              <a:buClr>
                <a:srgbClr val="DA797A"/>
              </a:buClr>
              <a:buFont typeface="Wingdings" panose="05000000000000000000" pitchFamily="2" charset="2"/>
              <a:buChar char="v"/>
            </a:pPr>
            <a:r>
              <a:rPr lang="fr-CA" dirty="0"/>
              <a:t>Que pensez-vous de l’activité?</a:t>
            </a:r>
          </a:p>
          <a:p>
            <a:pPr marL="575735" lvl="0" indent="-571500">
              <a:spcAft>
                <a:spcPts val="9600"/>
              </a:spcAft>
              <a:buClr>
                <a:srgbClr val="DA797A"/>
              </a:buClr>
              <a:buFont typeface="Wingdings" panose="05000000000000000000" pitchFamily="2" charset="2"/>
              <a:buChar char="v"/>
            </a:pPr>
            <a:r>
              <a:rPr lang="fr-CA" dirty="0"/>
              <a:t>Avez-vous appris quelque chose sur vous pendant l’activité?</a:t>
            </a:r>
          </a:p>
          <a:p>
            <a:pPr marL="575735" lvl="0" indent="-571500">
              <a:spcAft>
                <a:spcPts val="9600"/>
              </a:spcAft>
              <a:buClr>
                <a:srgbClr val="DA797A"/>
              </a:buClr>
              <a:buFont typeface="Wingdings" panose="05000000000000000000" pitchFamily="2" charset="2"/>
              <a:buChar char="v"/>
            </a:pPr>
            <a:r>
              <a:rPr lang="fr-CA" dirty="0"/>
              <a:t>Avez-vous appris quelque chose sur les préjugés pendant l’activité?</a:t>
            </a:r>
          </a:p>
          <a:p>
            <a:pPr marL="575735" lvl="0" indent="-571500">
              <a:spcAft>
                <a:spcPts val="9600"/>
              </a:spcAft>
              <a:buClr>
                <a:srgbClr val="DA797A"/>
              </a:buClr>
              <a:buFont typeface="Wingdings" panose="05000000000000000000" pitchFamily="2" charset="2"/>
              <a:buChar char="v"/>
            </a:pPr>
            <a:r>
              <a:rPr lang="fr-CA" dirty="0"/>
              <a:t>Avez-vous de nouvelles idées sur les préjugés inconscients à la suite de l’activité?</a:t>
            </a:r>
          </a:p>
        </p:txBody>
      </p:sp>
      <p:pic>
        <p:nvPicPr>
          <p:cNvPr id="8" name="Picture 7" title="Deux personnes qui parlent">
            <a:extLst>
              <a:ext uri="{FF2B5EF4-FFF2-40B4-BE49-F238E27FC236}">
                <a16:creationId xmlns:a16="http://schemas.microsoft.com/office/drawing/2014/main" id="{8A16B6ED-ACBB-4C60-99C3-9B7B6204F617}"/>
              </a:ext>
            </a:extLst>
          </p:cNvPr>
          <p:cNvPicPr>
            <a:picLocks noChangeAspect="1"/>
          </p:cNvPicPr>
          <p:nvPr>
            <p:custDataLst>
              <p:tags r:id="rId4"/>
            </p:custDataLst>
          </p:nvPr>
        </p:nvPicPr>
        <p:blipFill rotWithShape="1">
          <a:blip r:embed="rId8">
            <a:extLst>
              <a:ext uri="{28A0092B-C50C-407E-A947-70E740481C1C}">
                <a14:useLocalDpi xmlns:a14="http://schemas.microsoft.com/office/drawing/2010/main" val="0"/>
              </a:ext>
            </a:extLst>
          </a:blip>
          <a:srcRect l="8905" r="22391"/>
          <a:stretch/>
        </p:blipFill>
        <p:spPr>
          <a:xfrm flipH="1">
            <a:off x="15435524" y="3200406"/>
            <a:ext cx="8095785" cy="7854990"/>
          </a:xfrm>
          <a:prstGeom prst="rect">
            <a:avLst/>
          </a:prstGeom>
        </p:spPr>
      </p:pic>
      <p:sp>
        <p:nvSpPr>
          <p:cNvPr id="3" name="Slide Number Placeholder 2"/>
          <p:cNvSpPr>
            <a:spLocks noGrp="1"/>
          </p:cNvSpPr>
          <p:nvPr>
            <p:ph type="sldNum" sz="quarter" idx="12"/>
            <p:custDataLst>
              <p:tags r:id="rId5"/>
            </p:custDataLst>
          </p:nvPr>
        </p:nvSpPr>
        <p:spPr/>
        <p:txBody>
          <a:bodyPr/>
          <a:lstStyle/>
          <a:p>
            <a:fld id="{7088BEF1-D3AD-E34F-A3B9-A73E884A7AB2}" type="slidenum">
              <a:rPr lang="fr-CA" smtClean="0"/>
              <a:t>5</a:t>
            </a:fld>
            <a:endParaRPr lang="fr-CA" dirty="0"/>
          </a:p>
        </p:txBody>
      </p:sp>
    </p:spTree>
    <p:extLst>
      <p:ext uri="{BB962C8B-B14F-4D97-AF65-F5344CB8AC3E}">
        <p14:creationId xmlns:p14="http://schemas.microsoft.com/office/powerpoint/2010/main" val="1887619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859537" y="1938528"/>
            <a:ext cx="13716000" cy="7225367"/>
          </a:xfrm>
        </p:spPr>
        <p:txBody>
          <a:bodyPr/>
          <a:lstStyle/>
          <a:p>
            <a:r>
              <a:rPr lang="fr-FR" sz="9600" dirty="0"/>
              <a:t>Reconnaître les préjugés des autres</a:t>
            </a:r>
            <a:endParaRPr lang="fr-CA" sz="9600" dirty="0"/>
          </a:p>
        </p:txBody>
      </p:sp>
      <p:sp>
        <p:nvSpPr>
          <p:cNvPr id="5" name="Shape 143" title="décoratif"/>
          <p:cNvSpPr/>
          <p:nvPr>
            <p:custDataLst>
              <p:tags r:id="rId2"/>
            </p:custDataLst>
          </p:nvPr>
        </p:nvSpPr>
        <p:spPr>
          <a:xfrm>
            <a:off x="859536" y="9370329"/>
            <a:ext cx="8395539" cy="4"/>
          </a:xfrm>
          <a:prstGeom prst="line">
            <a:avLst/>
          </a:prstGeom>
          <a:ln w="5715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256495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859537" y="1814206"/>
            <a:ext cx="17373600" cy="6860253"/>
          </a:xfrm>
        </p:spPr>
        <p:txBody>
          <a:bodyPr/>
          <a:lstStyle/>
          <a:p>
            <a:r>
              <a:rPr lang="fr-CA" sz="9600" dirty="0"/>
              <a:t>Activité des </a:t>
            </a:r>
            <a:r>
              <a:rPr lang="fr-CA" sz="9600" dirty="0" smtClean="0"/>
              <a:t>présomptions</a:t>
            </a:r>
            <a:endParaRPr lang="fr-CA" sz="9600" dirty="0"/>
          </a:p>
        </p:txBody>
      </p:sp>
      <p:sp>
        <p:nvSpPr>
          <p:cNvPr id="5" name="Text Placeholder 4"/>
          <p:cNvSpPr>
            <a:spLocks noGrp="1"/>
          </p:cNvSpPr>
          <p:nvPr>
            <p:ph type="body" idx="1"/>
            <p:custDataLst>
              <p:tags r:id="rId2"/>
            </p:custDataLst>
          </p:nvPr>
        </p:nvSpPr>
        <p:spPr>
          <a:xfrm>
            <a:off x="859536" y="9054161"/>
            <a:ext cx="17373600" cy="2110164"/>
          </a:xfrm>
        </p:spPr>
        <p:txBody>
          <a:bodyPr/>
          <a:lstStyle/>
          <a:p>
            <a:r>
              <a:rPr lang="fr-FR" sz="6600" dirty="0"/>
              <a:t>Salles de discussion en petits </a:t>
            </a:r>
            <a:r>
              <a:rPr lang="fr-FR" sz="6600" dirty="0" smtClean="0"/>
              <a:t>groupes</a:t>
            </a:r>
            <a:endParaRPr lang="fr-FR" sz="6600" dirty="0"/>
          </a:p>
        </p:txBody>
      </p:sp>
      <p:sp>
        <p:nvSpPr>
          <p:cNvPr id="3" name="Slide Number Placeholder 2"/>
          <p:cNvSpPr>
            <a:spLocks noGrp="1"/>
          </p:cNvSpPr>
          <p:nvPr>
            <p:ph type="sldNum" sz="quarter" idx="12"/>
            <p:custDataLst>
              <p:tags r:id="rId3"/>
            </p:custDataLst>
          </p:nvPr>
        </p:nvSpPr>
        <p:spPr/>
        <p:txBody>
          <a:bodyPr/>
          <a:lstStyle/>
          <a:p>
            <a:fld id="{7088BEF1-D3AD-E34F-A3B9-A73E884A7AB2}" type="slidenum">
              <a:rPr lang="fr-CA" smtClean="0"/>
              <a:t>7</a:t>
            </a:fld>
            <a:endParaRPr lang="fr-CA" dirty="0"/>
          </a:p>
        </p:txBody>
      </p:sp>
    </p:spTree>
    <p:extLst>
      <p:ext uri="{BB962C8B-B14F-4D97-AF65-F5344CB8AC3E}">
        <p14:creationId xmlns:p14="http://schemas.microsoft.com/office/powerpoint/2010/main" val="324803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Activité des présomptions — Scénarios</a:t>
            </a:r>
          </a:p>
        </p:txBody>
      </p:sp>
      <p:sp>
        <p:nvSpPr>
          <p:cNvPr id="5"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3" name="Content Placeholder 2"/>
          <p:cNvSpPr>
            <a:spLocks noGrp="1"/>
          </p:cNvSpPr>
          <p:nvPr>
            <p:ph idx="1"/>
            <p:custDataLst>
              <p:tags r:id="rId3"/>
            </p:custDataLst>
          </p:nvPr>
        </p:nvSpPr>
        <p:spPr/>
        <p:txBody>
          <a:bodyPr/>
          <a:lstStyle/>
          <a:p>
            <a:pPr marL="575735" indent="-571500">
              <a:spcAft>
                <a:spcPts val="4200"/>
              </a:spcAft>
              <a:buClr>
                <a:schemeClr val="accent3"/>
              </a:buClr>
              <a:buFont typeface="Wingdings" panose="05000000000000000000" pitchFamily="2" charset="2"/>
              <a:buChar char="w"/>
            </a:pPr>
            <a:r>
              <a:rPr lang="fr-FR" sz="4000" dirty="0" smtClean="0"/>
              <a:t>Quelle </a:t>
            </a:r>
            <a:r>
              <a:rPr lang="fr-FR" sz="4000" dirty="0"/>
              <a:t>pourrait être l’expérience d’une personne transsexuelle qui traverse une frontière internationale?</a:t>
            </a:r>
          </a:p>
          <a:p>
            <a:pPr marL="575735" indent="-571500">
              <a:spcAft>
                <a:spcPts val="4200"/>
              </a:spcAft>
              <a:buClr>
                <a:schemeClr val="accent3"/>
              </a:buClr>
              <a:buFont typeface="Wingdings" panose="05000000000000000000" pitchFamily="2" charset="2"/>
              <a:buChar char="w"/>
            </a:pPr>
            <a:r>
              <a:rPr lang="fr-FR" sz="4000" dirty="0" smtClean="0"/>
              <a:t>Quelle </a:t>
            </a:r>
            <a:r>
              <a:rPr lang="fr-FR" sz="4000" dirty="0"/>
              <a:t>pourrait être l’expérience d’une personne âgée qui accède aux services de bibliothèque publique?</a:t>
            </a:r>
          </a:p>
          <a:p>
            <a:pPr marL="575735" indent="-571500">
              <a:spcAft>
                <a:spcPts val="4200"/>
              </a:spcAft>
              <a:buClr>
                <a:schemeClr val="accent3"/>
              </a:buClr>
              <a:buFont typeface="Wingdings" panose="05000000000000000000" pitchFamily="2" charset="2"/>
              <a:buChar char="w"/>
            </a:pPr>
            <a:r>
              <a:rPr lang="fr-FR" sz="4000" dirty="0" smtClean="0"/>
              <a:t>Quelle </a:t>
            </a:r>
            <a:r>
              <a:rPr lang="fr-FR" sz="4000" dirty="0"/>
              <a:t>pourrait être l’expérience d’une personne sourde qui se fait transporter d’urgence à l’hôpital pour accoucher</a:t>
            </a:r>
            <a:r>
              <a:rPr lang="fr-FR" sz="4000" dirty="0" smtClean="0"/>
              <a:t>?</a:t>
            </a:r>
            <a:endParaRPr lang="fr-FR" sz="4000" dirty="0"/>
          </a:p>
          <a:p>
            <a:pPr marL="575735" indent="-571500">
              <a:spcAft>
                <a:spcPts val="4200"/>
              </a:spcAft>
              <a:buClr>
                <a:schemeClr val="accent3"/>
              </a:buClr>
              <a:buFont typeface="Wingdings" panose="05000000000000000000" pitchFamily="2" charset="2"/>
              <a:buChar char="w"/>
            </a:pPr>
            <a:r>
              <a:rPr lang="fr-FR" sz="4000" dirty="0" smtClean="0"/>
              <a:t>Quelle </a:t>
            </a:r>
            <a:r>
              <a:rPr lang="fr-FR" sz="4000" dirty="0"/>
              <a:t>pourrait être l’expérience d’un réfugié, nouvel arrivant au Canada, pendant sa cérémonie de citoyenneté canadienne</a:t>
            </a:r>
            <a:r>
              <a:rPr lang="fr-FR" sz="4000" dirty="0" smtClean="0"/>
              <a:t>?</a:t>
            </a:r>
            <a:endParaRPr lang="fr-FR" sz="4000" dirty="0"/>
          </a:p>
          <a:p>
            <a:pPr marL="575735" indent="-571500">
              <a:spcAft>
                <a:spcPts val="4200"/>
              </a:spcAft>
              <a:buClr>
                <a:schemeClr val="accent3"/>
              </a:buClr>
              <a:buFont typeface="Wingdings" panose="05000000000000000000" pitchFamily="2" charset="2"/>
              <a:buChar char="w"/>
            </a:pPr>
            <a:r>
              <a:rPr lang="fr-FR" sz="4000" dirty="0" smtClean="0"/>
              <a:t>Quelle </a:t>
            </a:r>
            <a:r>
              <a:rPr lang="fr-FR" sz="4000" dirty="0"/>
              <a:t>pourrait être l’expérience d’une personne autochtone qui postule pour un poste au sein de la fonction publique?</a:t>
            </a:r>
          </a:p>
          <a:p>
            <a:pPr marL="575735" indent="-571500">
              <a:buClr>
                <a:schemeClr val="accent3"/>
              </a:buClr>
              <a:buFont typeface="Wingdings" panose="05000000000000000000" pitchFamily="2" charset="2"/>
              <a:buChar char="w"/>
            </a:pPr>
            <a:endParaRPr lang="fr-CA" dirty="0" smtClean="0"/>
          </a:p>
          <a:p>
            <a:pPr>
              <a:buClr>
                <a:schemeClr val="accent3"/>
              </a:buClr>
            </a:pPr>
            <a:endParaRPr lang="fr-CA" dirty="0" smtClean="0"/>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a:p>
        </p:txBody>
      </p:sp>
      <p:sp>
        <p:nvSpPr>
          <p:cNvPr id="4" name="Slide Number Placeholder 3"/>
          <p:cNvSpPr>
            <a:spLocks noGrp="1"/>
          </p:cNvSpPr>
          <p:nvPr>
            <p:ph type="sldNum" sz="quarter" idx="12"/>
            <p:custDataLst>
              <p:tags r:id="rId4"/>
            </p:custDataLst>
          </p:nvPr>
        </p:nvSpPr>
        <p:spPr/>
        <p:txBody>
          <a:bodyPr/>
          <a:lstStyle/>
          <a:p>
            <a:fld id="{7088BEF1-D3AD-E34F-A3B9-A73E884A7AB2}" type="slidenum">
              <a:rPr lang="fr-CA" smtClean="0"/>
              <a:t>8</a:t>
            </a:fld>
            <a:endParaRPr lang="fr-CA" dirty="0"/>
          </a:p>
        </p:txBody>
      </p:sp>
    </p:spTree>
    <p:extLst>
      <p:ext uri="{BB962C8B-B14F-4D97-AF65-F5344CB8AC3E}">
        <p14:creationId xmlns:p14="http://schemas.microsoft.com/office/powerpoint/2010/main" val="161459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Activité des présomptions — </a:t>
            </a:r>
            <a:r>
              <a:rPr lang="fr-CA" dirty="0" smtClean="0"/>
              <a:t>Instructions</a:t>
            </a:r>
            <a:endParaRPr lang="fr-CA" dirty="0"/>
          </a:p>
        </p:txBody>
      </p:sp>
      <p:sp>
        <p:nvSpPr>
          <p:cNvPr id="5"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3" name="Content Placeholder 2"/>
          <p:cNvSpPr>
            <a:spLocks noGrp="1"/>
          </p:cNvSpPr>
          <p:nvPr>
            <p:ph idx="1"/>
            <p:custDataLst>
              <p:tags r:id="rId3"/>
            </p:custDataLst>
          </p:nvPr>
        </p:nvSpPr>
        <p:spPr/>
        <p:txBody>
          <a:bodyPr/>
          <a:lstStyle/>
          <a:p>
            <a:pPr marL="747185" indent="-742950">
              <a:spcAft>
                <a:spcPts val="4800"/>
              </a:spcAft>
              <a:buClr>
                <a:schemeClr val="accent3"/>
              </a:buClr>
              <a:buFont typeface="+mj-lt"/>
              <a:buAutoNum type="arabicPeriod"/>
            </a:pPr>
            <a:r>
              <a:rPr lang="fr-FR" sz="4400" dirty="0"/>
              <a:t>Vous serez envoyés dans des salles de réunion pour travailler en petits groupes</a:t>
            </a:r>
            <a:r>
              <a:rPr lang="fr-FR" sz="4400" dirty="0" smtClean="0"/>
              <a:t>.</a:t>
            </a:r>
          </a:p>
          <a:p>
            <a:pPr marL="747185" indent="-742950">
              <a:spcAft>
                <a:spcPts val="4800"/>
              </a:spcAft>
              <a:buClr>
                <a:schemeClr val="accent3"/>
              </a:buClr>
              <a:buFont typeface="+mj-lt"/>
              <a:buAutoNum type="arabicPeriod"/>
            </a:pPr>
            <a:r>
              <a:rPr lang="fr-FR" sz="4400" dirty="0" smtClean="0"/>
              <a:t>L'un </a:t>
            </a:r>
            <a:r>
              <a:rPr lang="fr-FR" sz="4400" dirty="0"/>
              <a:t>des scénarios sera affiché dans votre salle de réunion et vous aurez 10 minutes pour travailler ensemble afin de discuter et de réfléchir à l'expérience de la personne dans </a:t>
            </a:r>
            <a:r>
              <a:rPr lang="fr-FR" sz="4400" dirty="0" smtClean="0"/>
              <a:t>votre </a:t>
            </a:r>
            <a:r>
              <a:rPr lang="fr-FR" sz="4400" dirty="0"/>
              <a:t>scénario spécifique.</a:t>
            </a:r>
            <a:endParaRPr lang="fr-FR" sz="4400" dirty="0" smtClean="0"/>
          </a:p>
          <a:p>
            <a:pPr marL="747185" indent="-742950">
              <a:spcAft>
                <a:spcPts val="4800"/>
              </a:spcAft>
              <a:buClr>
                <a:schemeClr val="accent3"/>
              </a:buClr>
              <a:buFont typeface="+mj-lt"/>
              <a:buAutoNum type="arabicPeriod"/>
            </a:pPr>
            <a:r>
              <a:rPr lang="fr-FR" sz="4400" dirty="0" smtClean="0"/>
              <a:t>Notez </a:t>
            </a:r>
            <a:r>
              <a:rPr lang="fr-FR" sz="4400" dirty="0"/>
              <a:t>toutes vos pensées et idées à l'aide des outils d'annotation du tableau blanc. </a:t>
            </a:r>
            <a:endParaRPr lang="fr-FR" sz="4400" dirty="0" smtClean="0"/>
          </a:p>
          <a:p>
            <a:pPr marL="747185" indent="-742950">
              <a:spcAft>
                <a:spcPts val="4800"/>
              </a:spcAft>
              <a:buClr>
                <a:schemeClr val="accent3"/>
              </a:buClr>
              <a:buFont typeface="+mj-lt"/>
              <a:buAutoNum type="arabicPeriod"/>
            </a:pPr>
            <a:r>
              <a:rPr lang="fr-FR" sz="4400" dirty="0" smtClean="0"/>
              <a:t>Choisissez </a:t>
            </a:r>
            <a:r>
              <a:rPr lang="fr-FR" sz="4400" dirty="0"/>
              <a:t>un membre de votre groupe pour présenter les idées sur votre tableau blanc</a:t>
            </a:r>
            <a:r>
              <a:rPr lang="fr-FR" sz="4400" dirty="0" smtClean="0"/>
              <a:t>.</a:t>
            </a:r>
          </a:p>
          <a:p>
            <a:pPr marL="747185" indent="-742950">
              <a:spcAft>
                <a:spcPts val="4800"/>
              </a:spcAft>
              <a:buClr>
                <a:schemeClr val="accent3"/>
              </a:buClr>
              <a:buFont typeface="+mj-lt"/>
              <a:buAutoNum type="arabicPeriod"/>
            </a:pPr>
            <a:r>
              <a:rPr lang="fr-FR" sz="4400" dirty="0" smtClean="0"/>
              <a:t>Faites </a:t>
            </a:r>
            <a:r>
              <a:rPr lang="fr-FR" sz="4400" dirty="0"/>
              <a:t>un compte rendu en </a:t>
            </a:r>
            <a:r>
              <a:rPr lang="fr-FR" sz="4400" dirty="0" smtClean="0"/>
              <a:t>plénière.</a:t>
            </a:r>
            <a:endParaRPr lang="fr-CA" sz="4400" dirty="0" smtClean="0"/>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a:p>
        </p:txBody>
      </p:sp>
      <p:sp>
        <p:nvSpPr>
          <p:cNvPr id="4" name="Slide Number Placeholder 3"/>
          <p:cNvSpPr>
            <a:spLocks noGrp="1"/>
          </p:cNvSpPr>
          <p:nvPr>
            <p:ph type="sldNum" sz="quarter" idx="12"/>
            <p:custDataLst>
              <p:tags r:id="rId4"/>
            </p:custDataLst>
          </p:nvPr>
        </p:nvSpPr>
        <p:spPr/>
        <p:txBody>
          <a:bodyPr/>
          <a:lstStyle/>
          <a:p>
            <a:fld id="{7088BEF1-D3AD-E34F-A3B9-A73E884A7AB2}" type="slidenum">
              <a:rPr lang="fr-CA" smtClean="0"/>
              <a:t>9</a:t>
            </a:fld>
            <a:endParaRPr lang="fr-CA" dirty="0"/>
          </a:p>
        </p:txBody>
      </p:sp>
    </p:spTree>
    <p:extLst>
      <p:ext uri="{BB962C8B-B14F-4D97-AF65-F5344CB8AC3E}">
        <p14:creationId xmlns:p14="http://schemas.microsoft.com/office/powerpoint/2010/main" val="7844404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579311|-10846711|-14797230|-8244963|-11249614|SPAC&quot;,&quot;Id&quot;:&quot;5f7618444544376c682dd2f7&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4"/>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4"/>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3"/>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4"/>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4"/>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4"/>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5"/>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5"/>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2"/>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Canada School of Public Service">
  <a:themeElements>
    <a:clrScheme name="Canada School of Public Service">
      <a:dk1>
        <a:sysClr val="windowText" lastClr="000000"/>
      </a:dk1>
      <a:lt1>
        <a:sysClr val="window" lastClr="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Canada School of Public Service">
      <a:majorFont>
        <a:latin typeface="Georgia"/>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36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6583</TotalTime>
  <Words>996</Words>
  <Application>Microsoft Office PowerPoint</Application>
  <PresentationFormat>Custom</PresentationFormat>
  <Paragraphs>167</Paragraphs>
  <Slides>29</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Futura Lt BT</vt:lpstr>
      <vt:lpstr>Georgia</vt:lpstr>
      <vt:lpstr>Lucida Grande</vt:lpstr>
      <vt:lpstr>Segoe UI Emoji</vt:lpstr>
      <vt:lpstr>Times New Roman</vt:lpstr>
      <vt:lpstr>Wingdings</vt:lpstr>
      <vt:lpstr>Canada School of Public Service</vt:lpstr>
      <vt:lpstr>Analyser les préjugés inconscients</vt:lpstr>
      <vt:lpstr>Jour 4 </vt:lpstr>
      <vt:lpstr>Objectifs de la séance </vt:lpstr>
      <vt:lpstr>Ordre du jour</vt:lpstr>
      <vt:lpstr>Retour sur l’activité « Faire face à ses propres préjugés! »</vt:lpstr>
      <vt:lpstr>Reconnaître les préjugés des autres</vt:lpstr>
      <vt:lpstr>Activité des présomptions</vt:lpstr>
      <vt:lpstr>Activité des présomptions — Scénarios</vt:lpstr>
      <vt:lpstr>Activité des présomptions — Instructions</vt:lpstr>
      <vt:lpstr>Pause</vt:lpstr>
      <vt:lpstr>Pause</vt:lpstr>
      <vt:lpstr>Pause</vt:lpstr>
      <vt:lpstr>Pause</vt:lpstr>
      <vt:lpstr>Pause</vt:lpstr>
      <vt:lpstr>Pause</vt:lpstr>
      <vt:lpstr>Pause</vt:lpstr>
      <vt:lpstr>Pause</vt:lpstr>
      <vt:lpstr>Pause</vt:lpstr>
      <vt:lpstr>Pause</vt:lpstr>
      <vt:lpstr>Obstacles systémiques</vt:lpstr>
      <vt:lpstr>Obstacles systémiques</vt:lpstr>
      <vt:lpstr>Atténuer les préjugés</vt:lpstr>
      <vt:lpstr>Les défis de l'atténuation des préjugés </vt:lpstr>
      <vt:lpstr>Pratiques inclusives</vt:lpstr>
      <vt:lpstr>N’oubliez pas</vt:lpstr>
      <vt:lpstr>Parcours d’apprentissage</vt:lpstr>
      <vt:lpstr>On ne voit bien qu’avec le cœur. L’essentiel est invisible pour les yeux.</vt:lpstr>
      <vt:lpstr>Questions</vt:lpstr>
      <vt:lpstr>Merci pour votre participation!</vt:lpstr>
    </vt:vector>
  </TitlesOfParts>
  <Company>Sophie Le Bigot Présentatique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Sophie Le Bigot</dc:creator>
  <cp:lastModifiedBy>Sarah Lawrence</cp:lastModifiedBy>
  <cp:revision>593</cp:revision>
  <cp:lastPrinted>2019-12-06T18:50:49Z</cp:lastPrinted>
  <dcterms:created xsi:type="dcterms:W3CDTF">2019-03-22T13:13:06Z</dcterms:created>
  <dcterms:modified xsi:type="dcterms:W3CDTF">2020-12-21T16:39:23Z</dcterms:modified>
</cp:coreProperties>
</file>